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7"/>
  </p:notesMasterIdLst>
  <p:sldIdLst>
    <p:sldId id="256" r:id="rId2"/>
    <p:sldId id="257" r:id="rId3"/>
    <p:sldId id="259"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5" r:id="rId38"/>
    <p:sldId id="297" r:id="rId39"/>
    <p:sldId id="298" r:id="rId40"/>
    <p:sldId id="299" r:id="rId41"/>
    <p:sldId id="300" r:id="rId42"/>
    <p:sldId id="301" r:id="rId43"/>
    <p:sldId id="302" r:id="rId44"/>
    <p:sldId id="303" r:id="rId45"/>
    <p:sldId id="304" r:id="rId46"/>
    <p:sldId id="305" r:id="rId47"/>
    <p:sldId id="308" r:id="rId48"/>
    <p:sldId id="309" r:id="rId49"/>
    <p:sldId id="310" r:id="rId50"/>
    <p:sldId id="311" r:id="rId51"/>
    <p:sldId id="321" r:id="rId52"/>
    <p:sldId id="322" r:id="rId53"/>
    <p:sldId id="319" r:id="rId54"/>
    <p:sldId id="320" r:id="rId55"/>
    <p:sldId id="323" r:id="rId56"/>
  </p:sldIdLst>
  <p:sldSz cx="24384000" cy="13716000"/>
  <p:notesSz cx="6858000" cy="9144000"/>
  <p:embeddedFontLst>
    <p:embeddedFont>
      <p:font typeface="Avenir" panose="02000503020000020003" pitchFamily="2" charset="0"/>
      <p:regular r:id="rId58"/>
      <p:italic r:id="rId59"/>
    </p:embeddedFont>
    <p:embeddedFont>
      <p:font typeface="Helvetica Neue" panose="02000503000000020004"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1"/>
    <p:restoredTop sz="94648"/>
  </p:normalViewPr>
  <p:slideViewPr>
    <p:cSldViewPr snapToGrid="0">
      <p:cViewPr varScale="1">
        <p:scale>
          <a:sx n="58" d="100"/>
          <a:sy n="58" d="100"/>
        </p:scale>
        <p:origin x="29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session we’re going to cover some of the main statistical concepts that are relevant to differential expression analysis in RNA-seq data. We will also talk a little bit about experimental design and how it can impact the analysis of these data. </a:t>
            </a:r>
            <a:endParaRPr/>
          </a:p>
          <a:p>
            <a:pPr marL="0" lvl="0" indent="0" algn="l" rtl="0">
              <a:spcBef>
                <a:spcPts val="0"/>
              </a:spcBef>
              <a:spcAft>
                <a:spcPts val="0"/>
              </a:spcAft>
              <a:buNone/>
            </a:pPr>
            <a:r>
              <a:rPr lang="en-US"/>
              <a:t>This is not a deep statistics lecture, but rather a brief overview of the key concepts.</a:t>
            </a:r>
            <a:endParaRPr/>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particular, our primary objective is to understand the meaning of the main output we will get from our differential expression analysis with DESeq2, which is a results table illustrated here (we will cover this in detail in a practical later in the course). </a:t>
            </a:r>
            <a:endParaRPr/>
          </a:p>
        </p:txBody>
      </p:sp>
      <p:sp>
        <p:nvSpPr>
          <p:cNvPr id="80" name="Google Shape;8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 name="Google Shape;279;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 this course, we are going to be using inferential statistics. What does that mean? With inferential statistics, you take data from samples and make generalizations about a population. Once you have a question that you want to pursue with a statistical enquiry, the first thing that you need to think about is the population. What is the population that I am considering in my experiment from which I will gather measurements? If you are working on breast cancer then your population of interest would be all breast cancer patients. Or if you are working with Drosophila Melanogaster, your population would be all drosophila melanogaster. Your sample will be then a smaller set of individuals that represent this population and that you can measure your variable of interest.  </a:t>
            </a:r>
            <a:endParaRPr/>
          </a:p>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This is actually quite challenging - inferring something with only a handful of samples. And this is where statistical distributions are useful.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Power is directly associated with Type I error, if you nudge this line to the left, in other words, if you increase your Type I error, you increase your power. Another way to boost power is to increase sample sizes, if you have larger sample sizes these sampling distributions would be steeper, the variance would be lower. There are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3633dd94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58" name="Google Shape;858;g103633dd94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3633dd946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Here we have mean = 2 and mean = 10 with same dispersion for both (5)</a:t>
            </a:r>
            <a:endParaRPr>
              <a:solidFill>
                <a:schemeClr val="dk1"/>
              </a:solidFill>
            </a:endParaRPr>
          </a:p>
          <a:p>
            <a:pPr marL="0" lvl="0" indent="0" algn="l" rtl="0">
              <a:spcBef>
                <a:spcPts val="0"/>
              </a:spcBef>
              <a:spcAft>
                <a:spcPts val="0"/>
              </a:spcAft>
              <a:buNone/>
            </a:pPr>
            <a:endParaRPr/>
          </a:p>
        </p:txBody>
      </p:sp>
      <p:sp>
        <p:nvSpPr>
          <p:cNvPr id="918" name="Google Shape;918;g103633dd946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3633dd946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103633dd946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3633dd946_0_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g103633dd946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3633dd946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03633dd946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0" name="Google Shape;50;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1" name="Google Shape;51;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2" name="Google Shape;52;p1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53"/>
        <p:cNvGrpSpPr/>
        <p:nvPr/>
      </p:nvGrpSpPr>
      <p:grpSpPr>
        <a:xfrm>
          <a:off x="0" y="0"/>
          <a:ext cx="0" cy="0"/>
          <a:chOff x="0" y="0"/>
          <a:chExt cx="0" cy="0"/>
        </a:xfrm>
      </p:grpSpPr>
      <p:sp>
        <p:nvSpPr>
          <p:cNvPr id="54" name="Google Shape;54;p12"/>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5" name="Google Shape;55;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56"/>
        <p:cNvGrpSpPr/>
        <p:nvPr/>
      </p:nvGrpSpPr>
      <p:grpSpPr>
        <a:xfrm>
          <a:off x="0" y="0"/>
          <a:ext cx="0" cy="0"/>
          <a:chOff x="0" y="0"/>
          <a:chExt cx="0" cy="0"/>
        </a:xfrm>
      </p:grpSpPr>
      <p:sp>
        <p:nvSpPr>
          <p:cNvPr id="57" name="Google Shape;57;p13"/>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8" name="Google Shape;58;p13"/>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9" name="Google Shape;59;p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2" name="Google Shape;62;p14"/>
          <p:cNvSpPr txBox="1">
            <a:spLocks noGrp="1"/>
          </p:cNvSpPr>
          <p:nvPr>
            <p:ph type="body" idx="2"/>
          </p:nvPr>
        </p:nvSpPr>
        <p:spPr>
          <a:xfrm>
            <a:off x="1753923" y="4939860"/>
            <a:ext cx="20876153"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3" name="Google Shape;63;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64"/>
        <p:cNvGrpSpPr/>
        <p:nvPr/>
      </p:nvGrpSpPr>
      <p:grpSpPr>
        <a:xfrm>
          <a:off x="0" y="0"/>
          <a:ext cx="0" cy="0"/>
          <a:chOff x="0" y="0"/>
          <a:chExt cx="0" cy="0"/>
        </a:xfrm>
      </p:grpSpPr>
      <p:sp>
        <p:nvSpPr>
          <p:cNvPr id="65" name="Google Shape;65;p15"/>
          <p:cNvSpPr>
            <a:spLocks noGrp="1"/>
          </p:cNvSpPr>
          <p:nvPr>
            <p:ph type="pic" idx="2"/>
          </p:nvPr>
        </p:nvSpPr>
        <p:spPr>
          <a:xfrm>
            <a:off x="15760700" y="1016000"/>
            <a:ext cx="7439099" cy="5949678"/>
          </a:xfrm>
          <a:prstGeom prst="rect">
            <a:avLst/>
          </a:prstGeom>
          <a:noFill/>
          <a:ln>
            <a:noFill/>
          </a:ln>
        </p:spPr>
      </p:sp>
      <p:sp>
        <p:nvSpPr>
          <p:cNvPr id="66" name="Google Shape;66;p15"/>
          <p:cNvSpPr>
            <a:spLocks noGrp="1"/>
          </p:cNvSpPr>
          <p:nvPr>
            <p:ph type="pic" idx="3"/>
          </p:nvPr>
        </p:nvSpPr>
        <p:spPr>
          <a:xfrm>
            <a:off x="13500100" y="3978275"/>
            <a:ext cx="10439400" cy="12150181"/>
          </a:xfrm>
          <a:prstGeom prst="rect">
            <a:avLst/>
          </a:prstGeom>
          <a:noFill/>
          <a:ln>
            <a:noFill/>
          </a:ln>
        </p:spPr>
      </p:sp>
      <p:sp>
        <p:nvSpPr>
          <p:cNvPr id="67" name="Google Shape;67;p15"/>
          <p:cNvSpPr>
            <a:spLocks noGrp="1"/>
          </p:cNvSpPr>
          <p:nvPr>
            <p:ph type="pic" idx="4"/>
          </p:nvPr>
        </p:nvSpPr>
        <p:spPr>
          <a:xfrm>
            <a:off x="-139700" y="495300"/>
            <a:ext cx="16611600" cy="12458701"/>
          </a:xfrm>
          <a:prstGeom prst="rect">
            <a:avLst/>
          </a:prstGeom>
          <a:noFill/>
          <a:ln>
            <a:noFill/>
          </a:ln>
        </p:spPr>
      </p:sp>
      <p:sp>
        <p:nvSpPr>
          <p:cNvPr id="68" name="Google Shape;68;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69"/>
        <p:cNvGrpSpPr/>
        <p:nvPr/>
      </p:nvGrpSpPr>
      <p:grpSpPr>
        <a:xfrm>
          <a:off x="0" y="0"/>
          <a:ext cx="0" cy="0"/>
          <a:chOff x="0" y="0"/>
          <a:chExt cx="0" cy="0"/>
        </a:xfrm>
      </p:grpSpPr>
      <p:sp>
        <p:nvSpPr>
          <p:cNvPr id="70" name="Google Shape;70;p16"/>
          <p:cNvSpPr>
            <a:spLocks noGrp="1"/>
          </p:cNvSpPr>
          <p:nvPr>
            <p:ph type="pic" idx="2"/>
          </p:nvPr>
        </p:nvSpPr>
        <p:spPr>
          <a:xfrm>
            <a:off x="-1333500" y="-5524500"/>
            <a:ext cx="27051001" cy="21640800"/>
          </a:xfrm>
          <a:prstGeom prst="rect">
            <a:avLst/>
          </a:prstGeom>
          <a:noFill/>
          <a:ln>
            <a:noFill/>
          </a:ln>
        </p:spPr>
      </p:sp>
      <p:sp>
        <p:nvSpPr>
          <p:cNvPr id="71" name="Google Shape;71;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155700" y="-1295400"/>
            <a:ext cx="26746199" cy="16018933"/>
          </a:xfrm>
          <a:prstGeom prst="rect">
            <a:avLst/>
          </a:prstGeom>
          <a:noFill/>
          <a:ln>
            <a:noFill/>
          </a:ln>
        </p:spPr>
      </p:sp>
      <p:sp>
        <p:nvSpPr>
          <p:cNvPr id="23" name="Google Shape;23;p5"/>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4" name="Google Shape;24;p5"/>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5" name="Google Shape;25;p5"/>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6" name="Google Shape;26;p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7"/>
        <p:cNvGrpSpPr/>
        <p:nvPr/>
      </p:nvGrpSpPr>
      <p:grpSpPr>
        <a:xfrm>
          <a:off x="0" y="0"/>
          <a:ext cx="0" cy="0"/>
          <a:chOff x="0" y="0"/>
          <a:chExt cx="0" cy="0"/>
        </a:xfrm>
      </p:grpSpPr>
      <p:sp>
        <p:nvSpPr>
          <p:cNvPr id="28" name="Google Shape;28;p6"/>
          <p:cNvSpPr>
            <a:spLocks noGrp="1"/>
          </p:cNvSpPr>
          <p:nvPr>
            <p:ph type="pic" idx="2"/>
          </p:nvPr>
        </p:nvSpPr>
        <p:spPr>
          <a:xfrm>
            <a:off x="10972800" y="-203200"/>
            <a:ext cx="12144836" cy="14135100"/>
          </a:xfrm>
          <a:prstGeom prst="rect">
            <a:avLst/>
          </a:prstGeom>
          <a:noFill/>
          <a:ln>
            <a:noFill/>
          </a:ln>
        </p:spPr>
      </p:sp>
      <p:sp>
        <p:nvSpPr>
          <p:cNvPr id="29" name="Google Shape;29;p6"/>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0" name="Google Shape;30;p6"/>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1" name="Google Shape;31;p6"/>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2"/>
        <p:cNvGrpSpPr/>
        <p:nvPr/>
      </p:nvGrpSpPr>
      <p:grpSpPr>
        <a:xfrm>
          <a:off x="0" y="0"/>
          <a:ext cx="0" cy="0"/>
          <a:chOff x="0" y="0"/>
          <a:chExt cx="0" cy="0"/>
        </a:xfrm>
      </p:grpSpPr>
      <p:sp>
        <p:nvSpPr>
          <p:cNvPr id="33" name="Google Shape;33;p7"/>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4" name="Google Shape;34;p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5"/>
        <p:cNvGrpSpPr/>
        <p:nvPr/>
      </p:nvGrpSpPr>
      <p:grpSpPr>
        <a:xfrm>
          <a:off x="0" y="0"/>
          <a:ext cx="0" cy="0"/>
          <a:chOff x="0" y="0"/>
          <a:chExt cx="0" cy="0"/>
        </a:xfrm>
      </p:grpSpPr>
      <p:sp>
        <p:nvSpPr>
          <p:cNvPr id="36" name="Google Shape;36;p8"/>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7" name="Google Shape;37;p8"/>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8" name="Google Shape;38;p8"/>
          <p:cNvSpPr>
            <a:spLocks noGrp="1"/>
          </p:cNvSpPr>
          <p:nvPr>
            <p:ph type="pic" idx="3"/>
          </p:nvPr>
        </p:nvSpPr>
        <p:spPr>
          <a:xfrm>
            <a:off x="12192000" y="-407266"/>
            <a:ext cx="10916874" cy="14555832"/>
          </a:xfrm>
          <a:prstGeom prst="rect">
            <a:avLst/>
          </a:prstGeom>
          <a:noFill/>
          <a:ln>
            <a:noFill/>
          </a:ln>
        </p:spPr>
      </p:sp>
      <p:sp>
        <p:nvSpPr>
          <p:cNvPr id="39" name="Google Shape;39;p8"/>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3" name="Google Shape;43;p9"/>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1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1.png"/><Relationship Id="rId12"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3.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doi.org/10.1186/s13059-014-0550-8"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body" idx="1"/>
          </p:nvPr>
        </p:nvSpPr>
        <p:spPr>
          <a:xfrm>
            <a:off x="1201350" y="11478824"/>
            <a:ext cx="21971100" cy="2030400"/>
          </a:xfrm>
          <a:prstGeom prst="rect">
            <a:avLst/>
          </a:prstGeom>
          <a:noFill/>
          <a:ln>
            <a:noFill/>
          </a:ln>
        </p:spPr>
        <p:txBody>
          <a:bodyPr spcFirstLastPara="1" wrap="square" lIns="45700" tIns="45700" rIns="45700" bIns="45700" anchor="t" anchorCtr="0">
            <a:normAutofit fontScale="92500" lnSpcReduction="20000"/>
          </a:bodyPr>
          <a:lstStyle/>
          <a:p>
            <a:pPr marL="0" marR="0" lvl="0" indent="0" algn="l" rtl="0">
              <a:lnSpc>
                <a:spcPct val="100000"/>
              </a:lnSpc>
              <a:spcBef>
                <a:spcPts val="0"/>
              </a:spcBef>
              <a:spcAft>
                <a:spcPts val="0"/>
              </a:spcAft>
              <a:buClr>
                <a:srgbClr val="000000"/>
              </a:buClr>
              <a:buSzPts val="3132"/>
              <a:buFont typeface="Avenir"/>
              <a:buNone/>
            </a:pPr>
            <a:r>
              <a:rPr lang="en-US" sz="3132" b="0" dirty="0">
                <a:latin typeface="Avenir"/>
                <a:ea typeface="Avenir"/>
                <a:cs typeface="Avenir"/>
                <a:sym typeface="Avenir"/>
              </a:rPr>
              <a:t>Authors/Contributors: </a:t>
            </a:r>
            <a:endParaRPr sz="3132" b="0" dirty="0">
              <a:latin typeface="Avenir"/>
              <a:ea typeface="Avenir"/>
              <a:cs typeface="Avenir"/>
              <a:sym typeface="Avenir"/>
            </a:endParaRP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Dominique Laurent Couturier, CRUK-CI</a:t>
            </a:r>
            <a:endParaRPr sz="3132" b="0" dirty="0">
              <a:latin typeface="Avenir"/>
              <a:ea typeface="Avenir"/>
              <a:cs typeface="Avenir"/>
              <a:sym typeface="Avenir"/>
            </a:endParaRP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Zeynep </a:t>
            </a:r>
            <a:r>
              <a:rPr lang="en-US" sz="3132" b="0" dirty="0" err="1">
                <a:latin typeface="Avenir"/>
                <a:ea typeface="Avenir"/>
                <a:cs typeface="Avenir"/>
                <a:sym typeface="Avenir"/>
              </a:rPr>
              <a:t>Kalender</a:t>
            </a:r>
            <a:r>
              <a:rPr lang="en-US" sz="3132" b="0" dirty="0">
                <a:latin typeface="Avenir"/>
                <a:ea typeface="Avenir"/>
                <a:cs typeface="Avenir"/>
                <a:sym typeface="Avenir"/>
              </a:rPr>
              <a:t>-Atak, CRUK-CI</a:t>
            </a:r>
            <a:endParaRPr sz="3132" b="0" dirty="0">
              <a:latin typeface="Avenir"/>
              <a:ea typeface="Avenir"/>
              <a:cs typeface="Avenir"/>
              <a:sym typeface="Avenir"/>
            </a:endParaRP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Hugo Tavares, Bioinformatics Training Facility, University of Cambridge</a:t>
            </a: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Abbi Edwards, CRUK-CI</a:t>
            </a:r>
            <a:endParaRPr sz="3132" b="0" dirty="0">
              <a:latin typeface="Avenir"/>
              <a:ea typeface="Avenir"/>
              <a:cs typeface="Avenir"/>
              <a:sym typeface="Avenir"/>
            </a:endParaRPr>
          </a:p>
        </p:txBody>
      </p:sp>
      <p:sp>
        <p:nvSpPr>
          <p:cNvPr id="77" name="Google Shape;77;p17"/>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000000"/>
              </a:buClr>
              <a:buSzPts val="11600"/>
              <a:buFont typeface="Avenir"/>
              <a:buNone/>
            </a:pPr>
            <a:r>
              <a:rPr lang="en-US" sz="11600" b="0" i="0" u="none" strike="noStrike" cap="none">
                <a:solidFill>
                  <a:srgbClr val="000000"/>
                </a:solidFill>
                <a:latin typeface="Avenir"/>
                <a:ea typeface="Avenir"/>
                <a:cs typeface="Avenir"/>
                <a:sym typeface="Avenir"/>
              </a:rPr>
              <a:t>Statistics of RNA-seq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Experimental Factors</a:t>
            </a:r>
            <a:endParaRPr/>
          </a:p>
        </p:txBody>
      </p:sp>
      <p:sp>
        <p:nvSpPr>
          <p:cNvPr id="191" name="Google Shape;191;p28"/>
          <p:cNvSpPr txBox="1">
            <a:spLocks noGrp="1"/>
          </p:cNvSpPr>
          <p:nvPr>
            <p:ph type="body" idx="4294967295"/>
          </p:nvPr>
        </p:nvSpPr>
        <p:spPr>
          <a:xfrm>
            <a:off x="1206500" y="3229316"/>
            <a:ext cx="21971000" cy="9275200"/>
          </a:xfrm>
          <a:prstGeom prst="rect">
            <a:avLst/>
          </a:prstGeom>
          <a:noFill/>
          <a:ln>
            <a:noFill/>
          </a:ln>
        </p:spPr>
        <p:txBody>
          <a:bodyPr spcFirstLastPara="1" wrap="square" lIns="50800" tIns="50800" rIns="50800" bIns="50800" anchor="t" anchorCtr="0">
            <a:normAutofit/>
          </a:bodyPr>
          <a:lstStyle/>
          <a:p>
            <a:pPr marL="518160" lvl="0" indent="-518160" algn="l" rtl="0">
              <a:lnSpc>
                <a:spcPct val="90000"/>
              </a:lnSpc>
              <a:spcBef>
                <a:spcPts val="0"/>
              </a:spcBef>
              <a:spcAft>
                <a:spcPts val="0"/>
              </a:spcAft>
              <a:buClr>
                <a:srgbClr val="0076B9"/>
              </a:buClr>
              <a:buSzPts val="4920"/>
              <a:buFont typeface="Avenir"/>
              <a:buChar char="•"/>
            </a:pPr>
            <a:r>
              <a:rPr lang="en-US" dirty="0">
                <a:solidFill>
                  <a:srgbClr val="0076B9"/>
                </a:solidFill>
                <a:latin typeface="Avenir"/>
                <a:ea typeface="Avenir"/>
                <a:cs typeface="Avenir"/>
                <a:sym typeface="Avenir"/>
              </a:rPr>
              <a:t>Factors</a:t>
            </a:r>
            <a:r>
              <a:rPr lang="en-US" sz="4080" dirty="0">
                <a:latin typeface="Avenir"/>
                <a:ea typeface="Avenir"/>
                <a:cs typeface="Avenir"/>
                <a:sym typeface="Avenir"/>
              </a:rPr>
              <a:t>: aspects of experiment that change and </a:t>
            </a:r>
            <a:r>
              <a:rPr lang="en-US" dirty="0">
                <a:latin typeface="Avenir"/>
                <a:ea typeface="Avenir"/>
                <a:cs typeface="Avenir"/>
                <a:sym typeface="Avenir"/>
              </a:rPr>
              <a:t>influence the outcome</a:t>
            </a:r>
            <a:r>
              <a:rPr lang="en-US" sz="4080" dirty="0">
                <a:latin typeface="Avenir"/>
                <a:ea typeface="Avenir"/>
                <a:cs typeface="Avenir"/>
                <a:sym typeface="Avenir"/>
              </a:rPr>
              <a:t> of the experiment</a:t>
            </a:r>
            <a:endParaRPr dirty="0"/>
          </a:p>
          <a:p>
            <a:pPr marL="1036320" lvl="1" indent="-518160" algn="l" rtl="0">
              <a:lnSpc>
                <a:spcPct val="90000"/>
              </a:lnSpc>
              <a:spcBef>
                <a:spcPts val="800"/>
              </a:spcBef>
              <a:spcAft>
                <a:spcPts val="0"/>
              </a:spcAft>
              <a:buClr>
                <a:srgbClr val="000000"/>
              </a:buClr>
              <a:buSzPts val="5018"/>
              <a:buFont typeface="Avenir"/>
              <a:buChar char="•"/>
            </a:pPr>
            <a:r>
              <a:rPr lang="en-US" sz="4080" dirty="0">
                <a:latin typeface="Avenir"/>
                <a:ea typeface="Avenir"/>
                <a:cs typeface="Avenir"/>
                <a:sym typeface="Avenir"/>
              </a:rPr>
              <a:t>e.g. time, weight, drug, gender, ethnicity, country, plate, cage etc.</a:t>
            </a:r>
            <a:endParaRPr dirty="0"/>
          </a:p>
          <a:p>
            <a:pPr marL="518160" lvl="0" indent="-518160" algn="l" rtl="0">
              <a:lnSpc>
                <a:spcPct val="90000"/>
              </a:lnSpc>
              <a:spcBef>
                <a:spcPts val="3800"/>
              </a:spcBef>
              <a:spcAft>
                <a:spcPts val="0"/>
              </a:spcAft>
              <a:buClr>
                <a:srgbClr val="0076B9"/>
              </a:buClr>
              <a:buSzPts val="4920"/>
              <a:buFont typeface="Avenir"/>
              <a:buChar char="•"/>
            </a:pPr>
            <a:r>
              <a:rPr lang="en-US" dirty="0">
                <a:solidFill>
                  <a:srgbClr val="0076B9"/>
                </a:solidFill>
                <a:latin typeface="Avenir"/>
                <a:ea typeface="Avenir"/>
                <a:cs typeface="Avenir"/>
                <a:sym typeface="Avenir"/>
              </a:rPr>
              <a:t>Variable type</a:t>
            </a:r>
            <a:r>
              <a:rPr lang="en-US" sz="4080" dirty="0">
                <a:latin typeface="Avenir"/>
                <a:ea typeface="Avenir"/>
                <a:cs typeface="Avenir"/>
                <a:sym typeface="Avenir"/>
              </a:rPr>
              <a:t> depends on type of measurement:</a:t>
            </a:r>
            <a:endParaRPr dirty="0"/>
          </a:p>
          <a:p>
            <a:pPr marL="1036320" lvl="1" indent="-518160" algn="l" rtl="0">
              <a:lnSpc>
                <a:spcPct val="50000"/>
              </a:lnSpc>
              <a:spcBef>
                <a:spcPts val="800"/>
              </a:spcBef>
              <a:spcAft>
                <a:spcPts val="0"/>
              </a:spcAft>
              <a:buClr>
                <a:srgbClr val="000000"/>
              </a:buClr>
              <a:buSzPts val="5018"/>
              <a:buFont typeface="Avenir"/>
              <a:buChar char="•"/>
            </a:pPr>
            <a:r>
              <a:rPr lang="en-US" sz="4080" dirty="0">
                <a:latin typeface="Avenir"/>
                <a:ea typeface="Avenir"/>
                <a:cs typeface="Avenir"/>
                <a:sym typeface="Avenir"/>
              </a:rPr>
              <a:t>Categorical (</a:t>
            </a:r>
            <a:r>
              <a:rPr lang="en-US" dirty="0">
                <a:latin typeface="Avenir"/>
                <a:ea typeface="Avenir"/>
                <a:cs typeface="Avenir"/>
                <a:sym typeface="Avenir"/>
              </a:rPr>
              <a:t>nominal</a:t>
            </a:r>
            <a:r>
              <a:rPr lang="en-US" sz="4080" dirty="0">
                <a:latin typeface="Avenir"/>
                <a:ea typeface="Avenir"/>
                <a:cs typeface="Avenir"/>
                <a:sym typeface="Avenir"/>
              </a:rPr>
              <a:t>) , e.g. sex </a:t>
            </a:r>
            <a:endParaRPr dirty="0"/>
          </a:p>
          <a:p>
            <a:pPr marL="1036320" lvl="1" indent="-518160" algn="l" rtl="0">
              <a:lnSpc>
                <a:spcPct val="50000"/>
              </a:lnSpc>
              <a:spcBef>
                <a:spcPts val="3800"/>
              </a:spcBef>
              <a:spcAft>
                <a:spcPts val="0"/>
              </a:spcAft>
              <a:buClr>
                <a:srgbClr val="000000"/>
              </a:buClr>
              <a:buSzPts val="5018"/>
              <a:buFont typeface="Avenir"/>
              <a:buChar char="•"/>
            </a:pPr>
            <a:r>
              <a:rPr lang="en-US" sz="4080" dirty="0">
                <a:latin typeface="Avenir"/>
                <a:ea typeface="Avenir"/>
                <a:cs typeface="Avenir"/>
                <a:sym typeface="Avenir"/>
              </a:rPr>
              <a:t>Categorical with ordering (</a:t>
            </a:r>
            <a:r>
              <a:rPr lang="en-US" dirty="0">
                <a:latin typeface="Avenir"/>
                <a:ea typeface="Avenir"/>
                <a:cs typeface="Avenir"/>
                <a:sym typeface="Avenir"/>
              </a:rPr>
              <a:t>ordinal</a:t>
            </a:r>
            <a:r>
              <a:rPr lang="en-US" sz="4080" dirty="0">
                <a:latin typeface="Avenir"/>
                <a:ea typeface="Avenir"/>
                <a:cs typeface="Avenir"/>
                <a:sym typeface="Avenir"/>
              </a:rPr>
              <a:t>), e.g. </a:t>
            </a:r>
            <a:r>
              <a:rPr lang="en-US" sz="4080" dirty="0" err="1">
                <a:latin typeface="Avenir"/>
                <a:ea typeface="Avenir"/>
                <a:cs typeface="Avenir"/>
                <a:sym typeface="Avenir"/>
              </a:rPr>
              <a:t>tumour</a:t>
            </a:r>
            <a:r>
              <a:rPr lang="en-US" sz="4080" dirty="0">
                <a:latin typeface="Avenir"/>
                <a:ea typeface="Avenir"/>
                <a:cs typeface="Avenir"/>
                <a:sym typeface="Avenir"/>
              </a:rPr>
              <a:t> grade </a:t>
            </a:r>
            <a:endParaRPr dirty="0"/>
          </a:p>
          <a:p>
            <a:pPr marL="1036320" lvl="1" indent="-518159" algn="l" rtl="0">
              <a:lnSpc>
                <a:spcPct val="50000"/>
              </a:lnSpc>
              <a:spcBef>
                <a:spcPts val="3800"/>
              </a:spcBef>
              <a:spcAft>
                <a:spcPts val="0"/>
              </a:spcAft>
              <a:buClr>
                <a:srgbClr val="000000"/>
              </a:buClr>
              <a:buSzPts val="4920"/>
              <a:buFont typeface="Avenir"/>
              <a:buChar char="•"/>
            </a:pPr>
            <a:r>
              <a:rPr lang="en-US" dirty="0">
                <a:latin typeface="Avenir"/>
                <a:ea typeface="Avenir"/>
                <a:cs typeface="Avenir"/>
                <a:sym typeface="Avenir"/>
              </a:rPr>
              <a:t>Discrete</a:t>
            </a:r>
            <a:r>
              <a:rPr lang="en-US" sz="4080" dirty="0">
                <a:latin typeface="Avenir"/>
                <a:ea typeface="Avenir"/>
                <a:cs typeface="Avenir"/>
                <a:sym typeface="Avenir"/>
              </a:rPr>
              <a:t>, e.g. shoe size, number of cells </a:t>
            </a:r>
            <a:endParaRPr dirty="0"/>
          </a:p>
          <a:p>
            <a:pPr marL="1036320" lvl="1" indent="-518159" algn="l" rtl="0">
              <a:lnSpc>
                <a:spcPct val="50000"/>
              </a:lnSpc>
              <a:spcBef>
                <a:spcPts val="3800"/>
              </a:spcBef>
              <a:spcAft>
                <a:spcPts val="0"/>
              </a:spcAft>
              <a:buClr>
                <a:srgbClr val="000000"/>
              </a:buClr>
              <a:buSzPts val="4920"/>
              <a:buFont typeface="Avenir"/>
              <a:buChar char="•"/>
            </a:pPr>
            <a:r>
              <a:rPr lang="en-US" dirty="0">
                <a:latin typeface="Avenir"/>
                <a:ea typeface="Avenir"/>
                <a:cs typeface="Avenir"/>
                <a:sym typeface="Avenir"/>
              </a:rPr>
              <a:t>Continuous</a:t>
            </a:r>
            <a:r>
              <a:rPr lang="en-US" sz="4080" dirty="0">
                <a:latin typeface="Avenir"/>
                <a:ea typeface="Avenir"/>
                <a:cs typeface="Avenir"/>
                <a:sym typeface="Avenir"/>
              </a:rPr>
              <a:t>, e.g. body weight in kg, height in cm</a:t>
            </a:r>
            <a:endParaRPr dirty="0"/>
          </a:p>
          <a:p>
            <a:pPr marL="518160" lvl="0" indent="-518160" algn="l" rtl="0">
              <a:lnSpc>
                <a:spcPct val="90000"/>
              </a:lnSpc>
              <a:spcBef>
                <a:spcPts val="3800"/>
              </a:spcBef>
              <a:spcAft>
                <a:spcPts val="0"/>
              </a:spcAft>
              <a:buClr>
                <a:srgbClr val="0076B9"/>
              </a:buClr>
              <a:buSzPts val="5018"/>
              <a:buFont typeface="Avenir"/>
              <a:buChar char="•"/>
            </a:pPr>
            <a:r>
              <a:rPr lang="en-US" sz="4080" dirty="0">
                <a:solidFill>
                  <a:srgbClr val="0076B9"/>
                </a:solidFill>
                <a:latin typeface="Avenir"/>
                <a:ea typeface="Avenir"/>
                <a:cs typeface="Avenir"/>
                <a:sym typeface="Avenir"/>
              </a:rPr>
              <a:t>Independent and Dependent variables</a:t>
            </a:r>
            <a:endParaRPr dirty="0"/>
          </a:p>
          <a:p>
            <a:pPr marL="1036320" lvl="1" indent="-518160" algn="l" rtl="0">
              <a:lnSpc>
                <a:spcPct val="50000"/>
              </a:lnSpc>
              <a:spcBef>
                <a:spcPts val="800"/>
              </a:spcBef>
              <a:spcAft>
                <a:spcPts val="0"/>
              </a:spcAft>
              <a:buClr>
                <a:srgbClr val="000000"/>
              </a:buClr>
              <a:buSzPts val="5018"/>
              <a:buFont typeface="Avenir"/>
              <a:buChar char="•"/>
            </a:pPr>
            <a:r>
              <a:rPr lang="en-US" sz="4080" dirty="0">
                <a:latin typeface="Avenir"/>
                <a:ea typeface="Avenir"/>
                <a:cs typeface="Avenir"/>
                <a:sym typeface="Avenir"/>
              </a:rPr>
              <a:t>Independent variable (IV): what you change</a:t>
            </a:r>
            <a:endParaRPr dirty="0"/>
          </a:p>
          <a:p>
            <a:pPr marL="1036320" lvl="1" indent="-518160" algn="l" rtl="0">
              <a:lnSpc>
                <a:spcPct val="50000"/>
              </a:lnSpc>
              <a:spcBef>
                <a:spcPts val="3800"/>
              </a:spcBef>
              <a:spcAft>
                <a:spcPts val="0"/>
              </a:spcAft>
              <a:buClr>
                <a:srgbClr val="000000"/>
              </a:buClr>
              <a:buSzPts val="5018"/>
              <a:buFont typeface="Avenir"/>
              <a:buChar char="•"/>
            </a:pPr>
            <a:r>
              <a:rPr lang="en-US" sz="4080" dirty="0">
                <a:latin typeface="Avenir"/>
                <a:ea typeface="Avenir"/>
                <a:cs typeface="Avenir"/>
                <a:sym typeface="Avenir"/>
              </a:rPr>
              <a:t>Dependent variable (DV): what changes due to IV</a:t>
            </a:r>
            <a:endParaRPr dirty="0"/>
          </a:p>
          <a:p>
            <a:pPr marL="1036320" lvl="1" indent="-518160" algn="l" rtl="0">
              <a:lnSpc>
                <a:spcPct val="50000"/>
              </a:lnSpc>
              <a:spcBef>
                <a:spcPts val="3800"/>
              </a:spcBef>
              <a:spcAft>
                <a:spcPts val="0"/>
              </a:spcAft>
              <a:buClr>
                <a:srgbClr val="000000"/>
              </a:buClr>
              <a:buSzPts val="5018"/>
              <a:buFont typeface="Avenir"/>
              <a:buChar char="•"/>
            </a:pPr>
            <a:r>
              <a:rPr lang="en-US" sz="4080" dirty="0">
                <a:latin typeface="Avenir"/>
                <a:ea typeface="Avenir"/>
                <a:cs typeface="Avenir"/>
                <a:sym typeface="Avenir"/>
              </a:rPr>
              <a:t>“If (</a:t>
            </a:r>
            <a:r>
              <a:rPr lang="en-US" dirty="0">
                <a:latin typeface="Avenir"/>
                <a:ea typeface="Avenir"/>
                <a:cs typeface="Avenir"/>
                <a:sym typeface="Avenir"/>
              </a:rPr>
              <a:t>independent</a:t>
            </a:r>
            <a:r>
              <a:rPr lang="en-US" sz="4080" dirty="0">
                <a:latin typeface="Avenir"/>
                <a:ea typeface="Avenir"/>
                <a:cs typeface="Avenir"/>
                <a:sym typeface="Avenir"/>
              </a:rPr>
              <a:t> variable), then (</a:t>
            </a:r>
            <a:r>
              <a:rPr lang="en-US" dirty="0">
                <a:latin typeface="Avenir"/>
                <a:ea typeface="Avenir"/>
                <a:cs typeface="Avenir"/>
                <a:sym typeface="Avenir"/>
              </a:rPr>
              <a:t>dependent</a:t>
            </a:r>
            <a:r>
              <a:rPr lang="en-US" sz="4080" dirty="0">
                <a:latin typeface="Avenir"/>
                <a:ea typeface="Avenir"/>
                <a:cs typeface="Avenir"/>
                <a:sym typeface="Avenir"/>
              </a:rPr>
              <a:t> variable)”</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p:nvPr/>
        </p:nvSpPr>
        <p:spPr>
          <a:xfrm>
            <a:off x="5624550" y="3078105"/>
            <a:ext cx="1153652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6B9"/>
              </a:buClr>
              <a:buSzPts val="3600"/>
              <a:buFont typeface="Avenir"/>
              <a:buNone/>
            </a:pPr>
            <a:r>
              <a:rPr lang="en-US" sz="3600" b="0" i="0" u="none" strike="noStrike" cap="none">
                <a:solidFill>
                  <a:srgbClr val="0076B9"/>
                </a:solidFill>
                <a:latin typeface="Avenir"/>
                <a:ea typeface="Avenir"/>
                <a:cs typeface="Avenir"/>
                <a:sym typeface="Avenir"/>
              </a:rPr>
              <a:t>dependent variable = f ( independent variable ) + noise </a:t>
            </a:r>
            <a:endParaRPr/>
          </a:p>
        </p:txBody>
      </p:sp>
      <p:sp>
        <p:nvSpPr>
          <p:cNvPr id="197" name="Google Shape;197;p29"/>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Sources of Variation</a:t>
            </a:r>
            <a:endParaRPr/>
          </a:p>
        </p:txBody>
      </p:sp>
      <p:cxnSp>
        <p:nvCxnSpPr>
          <p:cNvPr id="198" name="Google Shape;198;p29"/>
          <p:cNvCxnSpPr/>
          <p:nvPr/>
        </p:nvCxnSpPr>
        <p:spPr>
          <a:xfrm flipH="1">
            <a:off x="15350731"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cxnSp>
        <p:nvCxnSpPr>
          <p:cNvPr id="199" name="Google Shape;199;p29"/>
          <p:cNvCxnSpPr/>
          <p:nvPr/>
        </p:nvCxnSpPr>
        <p:spPr>
          <a:xfrm>
            <a:off x="16841642"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sp>
        <p:nvSpPr>
          <p:cNvPr id="200" name="Google Shape;200;p29"/>
          <p:cNvSpPr txBox="1"/>
          <p:nvPr/>
        </p:nvSpPr>
        <p:spPr>
          <a:xfrm>
            <a:off x="14159302" y="4641848"/>
            <a:ext cx="2120495"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Biological</a:t>
            </a:r>
            <a:endParaRPr/>
          </a:p>
        </p:txBody>
      </p:sp>
      <p:sp>
        <p:nvSpPr>
          <p:cNvPr id="201" name="Google Shape;201;p29"/>
          <p:cNvSpPr txBox="1"/>
          <p:nvPr/>
        </p:nvSpPr>
        <p:spPr>
          <a:xfrm>
            <a:off x="16627330" y="4675503"/>
            <a:ext cx="2396650" cy="65659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Technical</a:t>
            </a:r>
            <a:endParaRPr dirty="0"/>
          </a:p>
        </p:txBody>
      </p:sp>
      <p:sp>
        <p:nvSpPr>
          <p:cNvPr id="202" name="Google Shape;202;p29"/>
          <p:cNvSpPr txBox="1">
            <a:spLocks noGrp="1"/>
          </p:cNvSpPr>
          <p:nvPr>
            <p:ph type="body" idx="4294967295"/>
          </p:nvPr>
        </p:nvSpPr>
        <p:spPr>
          <a:xfrm>
            <a:off x="1206500" y="5616340"/>
            <a:ext cx="21971000" cy="6888176"/>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a:latin typeface="Avenir"/>
                <a:ea typeface="Avenir"/>
                <a:cs typeface="Avenir"/>
                <a:sym typeface="Avenir"/>
              </a:rPr>
              <a:t>Biological “noise”</a:t>
            </a:r>
            <a:endParaRPr/>
          </a:p>
          <a:p>
            <a:pPr marL="1072895" lvl="1" indent="-536446" algn="l" rtl="0">
              <a:lnSpc>
                <a:spcPct val="50000"/>
              </a:lnSpc>
              <a:spcBef>
                <a:spcPts val="800"/>
              </a:spcBef>
              <a:spcAft>
                <a:spcPts val="0"/>
              </a:spcAft>
              <a:buClr>
                <a:srgbClr val="000000"/>
              </a:buClr>
              <a:buSzPts val="5196"/>
              <a:buFont typeface="Avenir"/>
              <a:buChar char="•"/>
            </a:pPr>
            <a:r>
              <a:rPr lang="en-US" sz="4224">
                <a:latin typeface="Avenir"/>
                <a:ea typeface="Avenir"/>
                <a:cs typeface="Avenir"/>
                <a:sym typeface="Avenir"/>
              </a:rPr>
              <a:t>Biological processes are inherently stochastic</a:t>
            </a:r>
            <a:endParaRPr/>
          </a:p>
          <a:p>
            <a:pPr marL="1072895" lvl="1" indent="-536446" algn="l" rtl="0">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Single cells, cell populations, individuals, organs, species….</a:t>
            </a:r>
            <a:endParaRPr/>
          </a:p>
          <a:p>
            <a:pPr marL="1072895" lvl="1" indent="-536446" algn="l" rtl="0">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Timepoints, cell cycle, synchronized vs. unsynchronized</a:t>
            </a:r>
            <a:endParaRPr/>
          </a:p>
          <a:p>
            <a:pPr marL="536447" lvl="0" indent="-536447" algn="l" rtl="0">
              <a:lnSpc>
                <a:spcPct val="90000"/>
              </a:lnSpc>
              <a:spcBef>
                <a:spcPts val="5200"/>
              </a:spcBef>
              <a:spcAft>
                <a:spcPts val="0"/>
              </a:spcAft>
              <a:buClr>
                <a:srgbClr val="000000"/>
              </a:buClr>
              <a:buSzPts val="5196"/>
              <a:buFont typeface="Avenir"/>
              <a:buChar char="•"/>
            </a:pPr>
            <a:r>
              <a:rPr lang="en-US" sz="4224">
                <a:latin typeface="Avenir"/>
                <a:ea typeface="Avenir"/>
                <a:cs typeface="Avenir"/>
                <a:sym typeface="Avenir"/>
              </a:rPr>
              <a:t>Technical noise</a:t>
            </a:r>
            <a:endParaRPr/>
          </a:p>
          <a:p>
            <a:pPr marL="1072895" lvl="1" indent="-536446" algn="l" rtl="0">
              <a:lnSpc>
                <a:spcPct val="50000"/>
              </a:lnSpc>
              <a:spcBef>
                <a:spcPts val="800"/>
              </a:spcBef>
              <a:spcAft>
                <a:spcPts val="0"/>
              </a:spcAft>
              <a:buClr>
                <a:srgbClr val="000000"/>
              </a:buClr>
              <a:buSzPts val="5196"/>
              <a:buFont typeface="Avenir"/>
              <a:buChar char="•"/>
            </a:pPr>
            <a:r>
              <a:rPr lang="en-US" sz="4224">
                <a:latin typeface="Avenir"/>
                <a:ea typeface="Avenir"/>
                <a:cs typeface="Avenir"/>
                <a:sym typeface="Avenir"/>
              </a:rPr>
              <a:t>Reagents, antibodies, temperatures, pollution</a:t>
            </a:r>
            <a:endParaRPr/>
          </a:p>
          <a:p>
            <a:pPr marL="1072895" lvl="1" indent="-536446" algn="l" rtl="0">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Platforms, runs, operators</a:t>
            </a:r>
            <a:endParaRPr/>
          </a:p>
          <a:p>
            <a:pPr marL="536447" lvl="0" indent="-536447" algn="l" rtl="0">
              <a:lnSpc>
                <a:spcPct val="90000"/>
              </a:lnSpc>
              <a:spcBef>
                <a:spcPts val="3900"/>
              </a:spcBef>
              <a:spcAft>
                <a:spcPts val="0"/>
              </a:spcAft>
              <a:buClr>
                <a:srgbClr val="0076B9"/>
              </a:buClr>
              <a:buSzPts val="5196"/>
              <a:buFont typeface="Avenir"/>
              <a:buChar char="•"/>
            </a:pPr>
            <a:r>
              <a:rPr lang="en-US" sz="4224">
                <a:solidFill>
                  <a:srgbClr val="0076B9"/>
                </a:solidFill>
                <a:latin typeface="Avenir"/>
                <a:ea typeface="Avenir"/>
                <a:cs typeface="Avenir"/>
                <a:sym typeface="Avenir"/>
              </a:rPr>
              <a:t>Replication is required to capture variance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Types of Replication</a:t>
            </a:r>
            <a:endParaRPr/>
          </a:p>
        </p:txBody>
      </p:sp>
      <p:pic>
        <p:nvPicPr>
          <p:cNvPr id="208" name="Google Shape;208;p30" descr="Image"/>
          <p:cNvPicPr preferRelativeResize="0"/>
          <p:nvPr/>
        </p:nvPicPr>
        <p:blipFill rotWithShape="1">
          <a:blip r:embed="rId3">
            <a:alphaModFix/>
          </a:blip>
          <a:srcRect/>
          <a:stretch/>
        </p:blipFill>
        <p:spPr>
          <a:xfrm>
            <a:off x="13345014" y="3020510"/>
            <a:ext cx="10144782" cy="7674980"/>
          </a:xfrm>
          <a:prstGeom prst="rect">
            <a:avLst/>
          </a:prstGeom>
          <a:noFill/>
          <a:ln>
            <a:noFill/>
          </a:ln>
        </p:spPr>
      </p:pic>
      <p:sp>
        <p:nvSpPr>
          <p:cNvPr id="209" name="Google Shape;209;p30"/>
          <p:cNvSpPr txBox="1">
            <a:spLocks noGrp="1"/>
          </p:cNvSpPr>
          <p:nvPr>
            <p:ph type="body" idx="4294967295"/>
          </p:nvPr>
        </p:nvSpPr>
        <p:spPr>
          <a:xfrm>
            <a:off x="1206500" y="2972521"/>
            <a:ext cx="10036761" cy="9531995"/>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a:latin typeface="Avenir"/>
                <a:ea typeface="Avenir"/>
                <a:cs typeface="Avenir"/>
                <a:sym typeface="Avenir"/>
              </a:rPr>
              <a:t>Biological replication:</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In vivo:</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Patients</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Mice</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In vitro:</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Different cell lines</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Re-growing cells (passages) </a:t>
            </a:r>
            <a:endParaRPr/>
          </a:p>
          <a:p>
            <a:pPr marL="445008" lvl="0"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Technical replication:</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Experimental protocol</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Measurement platform (i.e. sequencer)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15" name="Google Shape;215;p31"/>
          <p:cNvSpPr txBox="1">
            <a:spLocks noGrp="1"/>
          </p:cNvSpPr>
          <p:nvPr>
            <p:ph type="body" idx="4294967295"/>
          </p:nvPr>
        </p:nvSpPr>
        <p:spPr>
          <a:xfrm>
            <a:off x="1206500" y="3639403"/>
            <a:ext cx="21971000" cy="5141480"/>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16" name="Google Shape;216;p31"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22" name="Google Shape;222;p32"/>
          <p:cNvSpPr txBox="1">
            <a:spLocks noGrp="1"/>
          </p:cNvSpPr>
          <p:nvPr>
            <p:ph type="body" idx="4294967295"/>
          </p:nvPr>
        </p:nvSpPr>
        <p:spPr>
          <a:xfrm>
            <a:off x="1206500" y="3639403"/>
            <a:ext cx="21971000" cy="5141480"/>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23" name="Google Shape;223;p32"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pic>
        <p:nvPicPr>
          <p:cNvPr id="224" name="Google Shape;224;p32" descr="Image"/>
          <p:cNvPicPr preferRelativeResize="0"/>
          <p:nvPr/>
        </p:nvPicPr>
        <p:blipFill rotWithShape="1">
          <a:blip r:embed="rId4">
            <a:alphaModFix/>
          </a:blip>
          <a:srcRect/>
          <a:stretch/>
        </p:blipFill>
        <p:spPr>
          <a:xfrm>
            <a:off x="8282726" y="11682108"/>
            <a:ext cx="7402366" cy="19479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Solutions</a:t>
            </a:r>
            <a:endParaRPr/>
          </a:p>
        </p:txBody>
      </p:sp>
      <p:sp>
        <p:nvSpPr>
          <p:cNvPr id="230" name="Google Shape;230;p33"/>
          <p:cNvSpPr txBox="1">
            <a:spLocks noGrp="1"/>
          </p:cNvSpPr>
          <p:nvPr>
            <p:ph type="body" idx="4294967295"/>
          </p:nvPr>
        </p:nvSpPr>
        <p:spPr>
          <a:xfrm>
            <a:off x="1206500" y="3639403"/>
            <a:ext cx="21971000" cy="8303293"/>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a:latin typeface="Avenir"/>
                <a:ea typeface="Avenir"/>
                <a:cs typeface="Avenir"/>
                <a:sym typeface="Avenir"/>
              </a:rPr>
              <a:t>Write it all down!!!!!!!!</a:t>
            </a:r>
            <a:endParaRPr/>
          </a:p>
          <a:p>
            <a:pPr marL="445008" lvl="0"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Controlling technical effects:</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Randomisation</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Statistical analyses assume randomised comparisons</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May not see issues caused by non-randomised comparisons</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Make every decision random not arbitrary</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Caveat: over-randomization can increase error</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Blinding</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Especially important where subjective measurements are taken</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Potentially multiple degrees of blinding (eg. double-blinding)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Randomised Block Design</a:t>
            </a:r>
            <a:endParaRPr/>
          </a:p>
        </p:txBody>
      </p:sp>
      <p:sp>
        <p:nvSpPr>
          <p:cNvPr id="236" name="Google Shape;236;p34"/>
          <p:cNvSpPr txBox="1">
            <a:spLocks noGrp="1"/>
          </p:cNvSpPr>
          <p:nvPr>
            <p:ph type="body" idx="4294967295"/>
          </p:nvPr>
        </p:nvSpPr>
        <p:spPr>
          <a:xfrm>
            <a:off x="1206500" y="3229316"/>
            <a:ext cx="21971000" cy="1956569"/>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Blocking is the arranging of experimental units in groups (blocks) that are similar to one another.</a:t>
            </a:r>
            <a:endParaRPr/>
          </a:p>
        </p:txBody>
      </p:sp>
      <p:pic>
        <p:nvPicPr>
          <p:cNvPr id="237" name="Google Shape;237;p34" descr="Image"/>
          <p:cNvPicPr preferRelativeResize="0"/>
          <p:nvPr/>
        </p:nvPicPr>
        <p:blipFill rotWithShape="1">
          <a:blip r:embed="rId3">
            <a:alphaModFix/>
          </a:blip>
          <a:srcRect/>
          <a:stretch/>
        </p:blipFill>
        <p:spPr>
          <a:xfrm>
            <a:off x="3773117" y="5084375"/>
            <a:ext cx="16837766" cy="4232828"/>
          </a:xfrm>
          <a:prstGeom prst="rect">
            <a:avLst/>
          </a:prstGeom>
          <a:noFill/>
          <a:ln>
            <a:noFill/>
          </a:ln>
        </p:spPr>
      </p:pic>
      <p:sp>
        <p:nvSpPr>
          <p:cNvPr id="238" name="Google Shape;238;p34"/>
          <p:cNvSpPr txBox="1"/>
          <p:nvPr/>
        </p:nvSpPr>
        <p:spPr>
          <a:xfrm>
            <a:off x="1206500" y="9492961"/>
            <a:ext cx="21971001" cy="3782061"/>
          </a:xfrm>
          <a:prstGeom prst="rect">
            <a:avLst/>
          </a:prstGeom>
          <a:noFill/>
          <a:ln>
            <a:noFill/>
          </a:ln>
        </p:spPr>
        <p:txBody>
          <a:bodyPr spcFirstLastPara="1" wrap="square" lIns="50800" tIns="50800" rIns="50800" bIns="50800" anchor="ctr" anchorCtr="0">
            <a:spAutoFit/>
          </a:bodyPr>
          <a:lstStyle/>
          <a:p>
            <a:pPr marL="609599" marR="0" lvl="0" indent="-609599" algn="l" rtl="0">
              <a:lnSpc>
                <a:spcPct val="20000"/>
              </a:lnSpc>
              <a:spcBef>
                <a:spcPts val="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Each plate contains spatially randomised equal proportions of:</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Control</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1 </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2</a:t>
            </a:r>
            <a:endParaRPr/>
          </a:p>
          <a:p>
            <a:pPr marL="609599" marR="0" lvl="0"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 controlling plate effects.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5"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44" name="Google Shape;244;p35"/>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Randomised Block Design</a:t>
            </a:r>
            <a:endParaRPr/>
          </a:p>
        </p:txBody>
      </p:sp>
      <p:sp>
        <p:nvSpPr>
          <p:cNvPr id="245" name="Google Shape;245;p35"/>
          <p:cNvSpPr txBox="1">
            <a:spLocks noGrp="1"/>
          </p:cNvSpPr>
          <p:nvPr>
            <p:ph type="body" idx="4294967295"/>
          </p:nvPr>
        </p:nvSpPr>
        <p:spPr>
          <a:xfrm>
            <a:off x="1206500" y="3229316"/>
            <a:ext cx="21971000" cy="1956569"/>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46" name="Google Shape;246;p35"/>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47" name="Google Shape;247;p35" descr="Image"/>
          <p:cNvPicPr preferRelativeResize="0"/>
          <p:nvPr/>
        </p:nvPicPr>
        <p:blipFill rotWithShape="1">
          <a:blip r:embed="rId4">
            <a:alphaModFix/>
          </a:blip>
          <a:srcRect/>
          <a:stretch/>
        </p:blipFill>
        <p:spPr>
          <a:xfrm>
            <a:off x="20265595" y="12965519"/>
            <a:ext cx="4218008" cy="894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6"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53" name="Google Shape;253;p36"/>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Randomised Block Design</a:t>
            </a:r>
            <a:endParaRPr/>
          </a:p>
        </p:txBody>
      </p:sp>
      <p:sp>
        <p:nvSpPr>
          <p:cNvPr id="254" name="Google Shape;254;p36"/>
          <p:cNvSpPr txBox="1">
            <a:spLocks noGrp="1"/>
          </p:cNvSpPr>
          <p:nvPr>
            <p:ph type="body" idx="4294967295"/>
          </p:nvPr>
        </p:nvSpPr>
        <p:spPr>
          <a:xfrm>
            <a:off x="1206500" y="3229316"/>
            <a:ext cx="21971000" cy="1956569"/>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55" name="Google Shape;255;p36"/>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56" name="Google Shape;256;p36" descr="Image"/>
          <p:cNvPicPr preferRelativeResize="0"/>
          <p:nvPr/>
        </p:nvPicPr>
        <p:blipFill rotWithShape="1">
          <a:blip r:embed="rId4">
            <a:alphaModFix/>
          </a:blip>
          <a:srcRect/>
          <a:stretch/>
        </p:blipFill>
        <p:spPr>
          <a:xfrm>
            <a:off x="13291281" y="6619190"/>
            <a:ext cx="8518153" cy="6439998"/>
          </a:xfrm>
          <a:prstGeom prst="rect">
            <a:avLst/>
          </a:prstGeom>
          <a:noFill/>
          <a:ln>
            <a:noFill/>
          </a:ln>
        </p:spPr>
      </p:pic>
      <p:sp>
        <p:nvSpPr>
          <p:cNvPr id="257" name="Google Shape;257;p36"/>
          <p:cNvSpPr txBox="1"/>
          <p:nvPr/>
        </p:nvSpPr>
        <p:spPr>
          <a:xfrm>
            <a:off x="13536972" y="4391580"/>
            <a:ext cx="10040669"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case/control</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Right PCA plot shows each plate cluster contains equal proportions of cases (blue) and controls (green).</a:t>
            </a:r>
            <a:endParaRPr/>
          </a:p>
        </p:txBody>
      </p:sp>
      <p:pic>
        <p:nvPicPr>
          <p:cNvPr id="258" name="Google Shape;258;p36" descr="Image"/>
          <p:cNvPicPr preferRelativeResize="0"/>
          <p:nvPr/>
        </p:nvPicPr>
        <p:blipFill rotWithShape="1">
          <a:blip r:embed="rId5">
            <a:alphaModFix/>
          </a:blip>
          <a:srcRect/>
          <a:stretch/>
        </p:blipFill>
        <p:spPr>
          <a:xfrm>
            <a:off x="20265595" y="12965519"/>
            <a:ext cx="4218008" cy="8947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Experimental Controls</a:t>
            </a:r>
            <a:endParaRPr/>
          </a:p>
        </p:txBody>
      </p:sp>
      <p:sp>
        <p:nvSpPr>
          <p:cNvPr id="264" name="Google Shape;264;p37"/>
          <p:cNvSpPr txBox="1">
            <a:spLocks noGrp="1"/>
          </p:cNvSpPr>
          <p:nvPr>
            <p:ph type="body" idx="4294967295"/>
          </p:nvPr>
        </p:nvSpPr>
        <p:spPr>
          <a:xfrm>
            <a:off x="1206500" y="3229316"/>
            <a:ext cx="21971000" cy="9275200"/>
          </a:xfrm>
          <a:prstGeom prst="rect">
            <a:avLst/>
          </a:prstGeom>
          <a:noFill/>
          <a:ln>
            <a:noFill/>
          </a:ln>
        </p:spPr>
        <p:txBody>
          <a:bodyPr spcFirstLastPara="1" wrap="square" lIns="50800" tIns="50800" rIns="50800" bIns="50800" anchor="t" anchorCtr="0">
            <a:normAutofit lnSpcReduction="10000"/>
          </a:bodyPr>
          <a:lstStyle/>
          <a:p>
            <a:pPr marL="487680" lvl="0" indent="-487680" algn="l" rtl="0">
              <a:lnSpc>
                <a:spcPct val="90000"/>
              </a:lnSpc>
              <a:spcBef>
                <a:spcPts val="0"/>
              </a:spcBef>
              <a:spcAft>
                <a:spcPts val="0"/>
              </a:spcAft>
              <a:buClr>
                <a:srgbClr val="000000"/>
              </a:buClr>
              <a:buSzPts val="4723"/>
              <a:buFont typeface="Avenir"/>
              <a:buChar char="•"/>
            </a:pPr>
            <a:r>
              <a:rPr lang="en-US" sz="3840">
                <a:latin typeface="Avenir"/>
                <a:ea typeface="Avenir"/>
                <a:cs typeface="Avenir"/>
                <a:sym typeface="Avenir"/>
              </a:rPr>
              <a:t>Ideal : Everything is identical across conditions except the variable you are testing</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Controlling errors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 False Positives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Negative controls: should have minimal or no effect</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II: False Negatives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Positive controls: known effect</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Technical controls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Detect/correct technical biases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Normalise measurements (quantification)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8" descr="Image"/>
          <p:cNvPicPr preferRelativeResize="0"/>
          <p:nvPr/>
        </p:nvPicPr>
        <p:blipFill rotWithShape="1">
          <a:blip r:embed="rId3">
            <a:alphaModFix/>
          </a:blip>
          <a:srcRect/>
          <a:stretch/>
        </p:blipFill>
        <p:spPr>
          <a:xfrm>
            <a:off x="4610100" y="2609850"/>
            <a:ext cx="15163800" cy="849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Examples of Experimental Controls</a:t>
            </a:r>
            <a:endParaRPr/>
          </a:p>
        </p:txBody>
      </p:sp>
      <p:sp>
        <p:nvSpPr>
          <p:cNvPr id="270" name="Google Shape;270;p38"/>
          <p:cNvSpPr txBox="1">
            <a:spLocks noGrp="1"/>
          </p:cNvSpPr>
          <p:nvPr>
            <p:ph type="body" idx="4294967295"/>
          </p:nvPr>
        </p:nvSpPr>
        <p:spPr>
          <a:xfrm>
            <a:off x="1206500" y="3229316"/>
            <a:ext cx="21971000" cy="9275200"/>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Wild-type organism (knockouts)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Inactive siRNA (silencing)</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Vehicle (treatments)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Spike-ins (quantification/normalisation)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“Gold standard” data points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Multi-level controls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e.g. contrast Vehicle/Input vs. Treatment/Input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276" name="Google Shape;276;p39"/>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Concepts</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
        <p:nvSpPr>
          <p:cNvPr id="282" name="Google Shape;282;p40"/>
          <p:cNvSpPr txBox="1"/>
          <p:nvPr/>
        </p:nvSpPr>
        <p:spPr>
          <a:xfrm>
            <a:off x="243891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Population: the complete set of individuals that we are interested in</a:t>
            </a:r>
            <a:endParaRPr/>
          </a:p>
        </p:txBody>
      </p:sp>
      <p:sp>
        <p:nvSpPr>
          <p:cNvPr id="283" name="Google Shape;283;p40"/>
          <p:cNvSpPr txBox="1"/>
          <p:nvPr/>
        </p:nvSpPr>
        <p:spPr>
          <a:xfrm>
            <a:off x="1343920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Sample: smaller set of individuals that is representative of the population</a:t>
            </a:r>
            <a:endParaRPr/>
          </a:p>
        </p:txBody>
      </p:sp>
      <p:pic>
        <p:nvPicPr>
          <p:cNvPr id="284" name="Google Shape;284;p40" descr="Image"/>
          <p:cNvPicPr preferRelativeResize="0"/>
          <p:nvPr/>
        </p:nvPicPr>
        <p:blipFill rotWithShape="1">
          <a:blip r:embed="rId3">
            <a:alphaModFix/>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sp>
        <p:nvSpPr>
          <p:cNvPr id="285" name="Google Shape;285;p40"/>
          <p:cNvSpPr/>
          <p:nvPr/>
        </p:nvSpPr>
        <p:spPr>
          <a:xfrm>
            <a:off x="16470044" y="6320082"/>
            <a:ext cx="3726654" cy="3726655"/>
          </a:xfrm>
          <a:prstGeom prst="ellipse">
            <a:avLst/>
          </a:prstGeom>
          <a:noFill/>
          <a:ln w="127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6" name="Google Shape;286;p40"/>
          <p:cNvSpPr/>
          <p:nvPr/>
        </p:nvSpPr>
        <p:spPr>
          <a:xfrm>
            <a:off x="17559963" y="6958358"/>
            <a:ext cx="591117" cy="588441"/>
          </a:xfrm>
          <a:prstGeom prst="ellipse">
            <a:avLst/>
          </a:prstGeom>
          <a:solidFill>
            <a:srgbClr val="ED469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7" name="Google Shape;287;p40"/>
          <p:cNvSpPr/>
          <p:nvPr/>
        </p:nvSpPr>
        <p:spPr>
          <a:xfrm>
            <a:off x="18609250" y="6731832"/>
            <a:ext cx="591117" cy="588441"/>
          </a:xfrm>
          <a:prstGeom prst="ellipse">
            <a:avLst/>
          </a:prstGeom>
          <a:solidFill>
            <a:srgbClr val="F6A6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8" name="Google Shape;288;p40"/>
          <p:cNvSpPr/>
          <p:nvPr/>
        </p:nvSpPr>
        <p:spPr>
          <a:xfrm>
            <a:off x="16980288" y="8082289"/>
            <a:ext cx="591117" cy="58844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9" name="Google Shape;289;p40"/>
          <p:cNvSpPr/>
          <p:nvPr/>
        </p:nvSpPr>
        <p:spPr>
          <a:xfrm>
            <a:off x="19046123" y="7510051"/>
            <a:ext cx="591117" cy="58844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0" name="Google Shape;290;p40"/>
          <p:cNvSpPr/>
          <p:nvPr/>
        </p:nvSpPr>
        <p:spPr>
          <a:xfrm>
            <a:off x="17716880" y="9056592"/>
            <a:ext cx="591118" cy="588441"/>
          </a:xfrm>
          <a:prstGeom prst="ellipse">
            <a:avLst/>
          </a:prstGeom>
          <a:solidFill>
            <a:srgbClr val="FACD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1" name="Google Shape;291;p40"/>
          <p:cNvSpPr/>
          <p:nvPr/>
        </p:nvSpPr>
        <p:spPr>
          <a:xfrm>
            <a:off x="19367289" y="8468177"/>
            <a:ext cx="591117" cy="588441"/>
          </a:xfrm>
          <a:prstGeom prst="ellipse">
            <a:avLst/>
          </a:prstGeom>
          <a:solidFill>
            <a:srgbClr val="ABD9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2" name="Google Shape;292;p40"/>
          <p:cNvSpPr/>
          <p:nvPr/>
        </p:nvSpPr>
        <p:spPr>
          <a:xfrm>
            <a:off x="18361655" y="7641050"/>
            <a:ext cx="591117" cy="58844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3" name="Google Shape;293;p40"/>
          <p:cNvSpPr/>
          <p:nvPr/>
        </p:nvSpPr>
        <p:spPr>
          <a:xfrm>
            <a:off x="16743605" y="7384084"/>
            <a:ext cx="591118" cy="58844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4" name="Google Shape;294;p40"/>
          <p:cNvSpPr/>
          <p:nvPr/>
        </p:nvSpPr>
        <p:spPr>
          <a:xfrm>
            <a:off x="18571620" y="8712074"/>
            <a:ext cx="591117" cy="588440"/>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5" name="Google Shape;295;p40"/>
          <p:cNvSpPr/>
          <p:nvPr/>
        </p:nvSpPr>
        <p:spPr>
          <a:xfrm>
            <a:off x="17775955" y="8288270"/>
            <a:ext cx="591117" cy="58844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6" name="Google Shape;296;p40"/>
          <p:cNvSpPr txBox="1"/>
          <p:nvPr/>
        </p:nvSpPr>
        <p:spPr>
          <a:xfrm>
            <a:off x="7297838" y="12537085"/>
            <a:ext cx="978832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Variable: what we are interested in measuring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p:nvPr/>
        </p:nvSpPr>
        <p:spPr>
          <a:xfrm>
            <a:off x="243891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Population: the complete set of individuals that we are interested in</a:t>
            </a:r>
            <a:endParaRPr/>
          </a:p>
        </p:txBody>
      </p:sp>
      <p:sp>
        <p:nvSpPr>
          <p:cNvPr id="302" name="Google Shape;302;p41"/>
          <p:cNvSpPr txBox="1"/>
          <p:nvPr/>
        </p:nvSpPr>
        <p:spPr>
          <a:xfrm>
            <a:off x="1343920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Sample: smaller set of individuals that is representative of the population</a:t>
            </a:r>
            <a:endParaRPr/>
          </a:p>
        </p:txBody>
      </p:sp>
      <p:pic>
        <p:nvPicPr>
          <p:cNvPr id="303" name="Google Shape;303;p41"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04" name="Google Shape;304;p41"/>
          <p:cNvGrpSpPr/>
          <p:nvPr/>
        </p:nvGrpSpPr>
        <p:grpSpPr>
          <a:xfrm>
            <a:off x="16470044" y="6320082"/>
            <a:ext cx="3726655" cy="3726656"/>
            <a:chOff x="0" y="0"/>
            <a:chExt cx="3726654" cy="3726654"/>
          </a:xfrm>
        </p:grpSpPr>
        <p:sp>
          <p:nvSpPr>
            <p:cNvPr id="305" name="Google Shape;305;p41"/>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6" name="Google Shape;306;p41"/>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7" name="Google Shape;307;p41"/>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8" name="Google Shape;308;p41"/>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9" name="Google Shape;309;p41"/>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0" name="Google Shape;310;p41"/>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1" name="Google Shape;311;p41"/>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2" name="Google Shape;312;p41"/>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3" name="Google Shape;313;p41"/>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4" name="Google Shape;314;p41"/>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5" name="Google Shape;315;p41"/>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316" name="Google Shape;316;p41"/>
          <p:cNvSpPr txBox="1"/>
          <p:nvPr/>
        </p:nvSpPr>
        <p:spPr>
          <a:xfrm>
            <a:off x="7297838" y="12537085"/>
            <a:ext cx="978832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Variable: what we are interested in measuring</a:t>
            </a:r>
            <a:endParaRPr/>
          </a:p>
        </p:txBody>
      </p:sp>
      <p:sp>
        <p:nvSpPr>
          <p:cNvPr id="317" name="Google Shape;317;p41"/>
          <p:cNvSpPr/>
          <p:nvPr/>
        </p:nvSpPr>
        <p:spPr>
          <a:xfrm>
            <a:off x="11838792" y="7548409"/>
            <a:ext cx="3398143" cy="1270001"/>
          </a:xfrm>
          <a:custGeom>
            <a:avLst/>
            <a:gdLst/>
            <a:ahLst/>
            <a:cxnLst/>
            <a:rect l="l" t="t" r="r" b="b"/>
            <a:pathLst>
              <a:path w="21600" h="21600" extrusionOk="0">
                <a:moveTo>
                  <a:pt x="5166" y="17393"/>
                </a:moveTo>
                <a:lnTo>
                  <a:pt x="5166" y="21600"/>
                </a:lnTo>
                <a:lnTo>
                  <a:pt x="0" y="10800"/>
                </a:lnTo>
                <a:lnTo>
                  <a:pt x="5166" y="0"/>
                </a:lnTo>
                <a:lnTo>
                  <a:pt x="5166" y="4207"/>
                </a:lnTo>
                <a:lnTo>
                  <a:pt x="21600" y="4207"/>
                </a:lnTo>
                <a:lnTo>
                  <a:pt x="21600" y="17393"/>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inference</a:t>
            </a:r>
            <a:endParaRPr/>
          </a:p>
        </p:txBody>
      </p:sp>
      <p:sp>
        <p:nvSpPr>
          <p:cNvPr id="318" name="Google Shape;318;p41"/>
          <p:cNvSpPr txBox="1"/>
          <p:nvPr/>
        </p:nvSpPr>
        <p:spPr>
          <a:xfrm>
            <a:off x="12961358" y="2857764"/>
            <a:ext cx="9788324" cy="2590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Inference means two things: </a:t>
            </a:r>
            <a:endParaRPr sz="2400" b="0" i="0" u="none" strike="noStrike" cap="none">
              <a:solidFill>
                <a:srgbClr val="5E5E5E"/>
              </a:solidFill>
              <a:latin typeface="Avenir"/>
              <a:ea typeface="Avenir"/>
              <a:cs typeface="Avenir"/>
              <a:sym typeface="Aveni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Estimating population parameters </a:t>
            </a: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Testing hypothesis regarding the population distribution</a:t>
            </a:r>
            <a:endParaRPr/>
          </a:p>
        </p:txBody>
      </p:sp>
      <p:pic>
        <p:nvPicPr>
          <p:cNvPr id="319" name="Google Shape;319;p41"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20" name="Google Shape;320;p41"/>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21" name="Google Shape;321;p41"/>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2" name="Google Shape;322;p41"/>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
        <p:nvSpPr>
          <p:cNvPr id="323" name="Google Shape;323;p41"/>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2"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29" name="Google Shape;329;p42"/>
          <p:cNvGrpSpPr/>
          <p:nvPr/>
        </p:nvGrpSpPr>
        <p:grpSpPr>
          <a:xfrm>
            <a:off x="16470044" y="6320082"/>
            <a:ext cx="3726655" cy="3726656"/>
            <a:chOff x="0" y="0"/>
            <a:chExt cx="3726654" cy="3726654"/>
          </a:xfrm>
        </p:grpSpPr>
        <p:sp>
          <p:nvSpPr>
            <p:cNvPr id="330" name="Google Shape;330;p42"/>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1" name="Google Shape;331;p42"/>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2" name="Google Shape;332;p42"/>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3" name="Google Shape;333;p42"/>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4" name="Google Shape;334;p42"/>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5" name="Google Shape;335;p42"/>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6" name="Google Shape;336;p42"/>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7" name="Google Shape;337;p42"/>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8" name="Google Shape;338;p42"/>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9" name="Google Shape;339;p42"/>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0" name="Google Shape;340;p42"/>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pic>
        <p:nvPicPr>
          <p:cNvPr id="341" name="Google Shape;341;p42"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42" name="Google Shape;342;p42"/>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43" name="Google Shape;343;p42"/>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42"/>
          <p:cNvSpPr txBox="1"/>
          <p:nvPr/>
        </p:nvSpPr>
        <p:spPr>
          <a:xfrm>
            <a:off x="11288169" y="11573061"/>
            <a:ext cx="3089962" cy="1143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Choose test </a:t>
            </a:r>
            <a:endParaRPr/>
          </a:p>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Based on data and H</a:t>
            </a:r>
            <a:r>
              <a:rPr lang="en-US" sz="2400" b="0" i="0" u="none" strike="noStrike" cap="none" baseline="-25000">
                <a:solidFill>
                  <a:srgbClr val="5E5E5E"/>
                </a:solidFill>
                <a:latin typeface="Avenir"/>
                <a:ea typeface="Avenir"/>
                <a:cs typeface="Avenir"/>
                <a:sym typeface="Avenir"/>
              </a:rPr>
              <a:t>0</a:t>
            </a:r>
            <a:endParaRPr/>
          </a:p>
        </p:txBody>
      </p:sp>
      <p:grpSp>
        <p:nvGrpSpPr>
          <p:cNvPr id="345" name="Google Shape;345;p42"/>
          <p:cNvGrpSpPr/>
          <p:nvPr/>
        </p:nvGrpSpPr>
        <p:grpSpPr>
          <a:xfrm>
            <a:off x="7332927" y="10593034"/>
            <a:ext cx="11000447" cy="917915"/>
            <a:chOff x="-1" y="0"/>
            <a:chExt cx="11000444" cy="917914"/>
          </a:xfrm>
        </p:grpSpPr>
        <p:cxnSp>
          <p:nvCxnSpPr>
            <p:cNvPr id="346" name="Google Shape;346;p42"/>
            <p:cNvCxnSpPr/>
            <p:nvPr/>
          </p:nvCxnSpPr>
          <p:spPr>
            <a:xfrm>
              <a:off x="2784" y="454180"/>
              <a:ext cx="10994873" cy="1"/>
            </a:xfrm>
            <a:prstGeom prst="straightConnector1">
              <a:avLst/>
            </a:prstGeom>
            <a:noFill/>
            <a:ln w="50800" cap="flat" cmpd="sng">
              <a:solidFill>
                <a:srgbClr val="000000"/>
              </a:solidFill>
              <a:prstDash val="solid"/>
              <a:miter lim="400000"/>
              <a:headEnd type="none" w="sm" len="sm"/>
              <a:tailEnd type="none" w="sm" len="sm"/>
            </a:ln>
          </p:spPr>
        </p:cxnSp>
        <p:cxnSp>
          <p:nvCxnSpPr>
            <p:cNvPr id="347" name="Google Shape;347;p42"/>
            <p:cNvCxnSpPr/>
            <p:nvPr/>
          </p:nvCxnSpPr>
          <p:spPr>
            <a:xfrm rot="10800000" flipH="1">
              <a:off x="-1" y="0"/>
              <a:ext cx="2"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8" name="Google Shape;348;p42"/>
            <p:cNvCxnSpPr/>
            <p:nvPr/>
          </p:nvCxnSpPr>
          <p:spPr>
            <a:xfrm rot="10800000" flipH="1">
              <a:off x="11000442" y="0"/>
              <a:ext cx="1"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9" name="Google Shape;349;p42"/>
            <p:cNvCxnSpPr/>
            <p:nvPr/>
          </p:nvCxnSpPr>
          <p:spPr>
            <a:xfrm rot="10800000" flipH="1">
              <a:off x="5500221" y="431840"/>
              <a:ext cx="1" cy="486074"/>
            </a:xfrm>
            <a:prstGeom prst="straightConnector1">
              <a:avLst/>
            </a:prstGeom>
            <a:noFill/>
            <a:ln w="50800" cap="flat" cmpd="sng">
              <a:solidFill>
                <a:srgbClr val="000000"/>
              </a:solidFill>
              <a:prstDash val="solid"/>
              <a:miter lim="400000"/>
              <a:headEnd type="triangle" w="med" len="med"/>
              <a:tailEnd type="none" w="sm" len="sm"/>
            </a:ln>
          </p:spPr>
        </p:cxnSp>
      </p:grpSp>
      <p:sp>
        <p:nvSpPr>
          <p:cNvPr id="350" name="Google Shape;350;p42"/>
          <p:cNvSpPr txBox="1"/>
          <p:nvPr/>
        </p:nvSpPr>
        <p:spPr>
          <a:xfrm>
            <a:off x="8845908" y="13023995"/>
            <a:ext cx="797448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 interpret results</a:t>
            </a:r>
            <a:endParaRPr/>
          </a:p>
        </p:txBody>
      </p:sp>
      <p:cxnSp>
        <p:nvCxnSpPr>
          <p:cNvPr id="351" name="Google Shape;351;p42"/>
          <p:cNvCxnSpPr/>
          <p:nvPr/>
        </p:nvCxnSpPr>
        <p:spPr>
          <a:xfrm rot="10800000" flipH="1">
            <a:off x="12833149" y="12680795"/>
            <a:ext cx="1" cy="486074"/>
          </a:xfrm>
          <a:prstGeom prst="straightConnector1">
            <a:avLst/>
          </a:prstGeom>
          <a:noFill/>
          <a:ln w="50800" cap="flat" cmpd="sng">
            <a:solidFill>
              <a:srgbClr val="000000"/>
            </a:solidFill>
            <a:prstDash val="solid"/>
            <a:miter lim="400000"/>
            <a:headEnd type="triangle" w="med" len="med"/>
            <a:tailEnd type="none" w="sm" len="sm"/>
          </a:ln>
        </p:spPr>
      </p:cxnSp>
      <p:sp>
        <p:nvSpPr>
          <p:cNvPr id="352" name="Google Shape;352;p42"/>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353" name="Google Shape;353;p42"/>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59" name="Google Shape;359;p4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0" name="Google Shape;360;p43"/>
          <p:cNvSpPr txBox="1"/>
          <p:nvPr/>
        </p:nvSpPr>
        <p:spPr>
          <a:xfrm>
            <a:off x="13715494" y="3584717"/>
            <a:ext cx="821253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Drug has no effect on response time</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Drug has an effect on response time</a:t>
            </a:r>
            <a:endParaRPr/>
          </a:p>
        </p:txBody>
      </p:sp>
      <p:sp>
        <p:nvSpPr>
          <p:cNvPr id="361" name="Google Shape;361;p4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67" name="Google Shape;367;p4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8" name="Google Shape;368;p4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369" name="Google Shape;369;p4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75" name="Google Shape;375;p45"/>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76" name="Google Shape;376;p45"/>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77" name="Google Shape;377;p45"/>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78" name="Google Shape;378;p45"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79" name="Google Shape;379;p45"/>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80" name="Google Shape;380;p45"/>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81" name="Google Shape;381;p45"/>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82" name="Google Shape;382;p45"/>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88" name="Google Shape;388;p46"/>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89" name="Google Shape;389;p46"/>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90" name="Google Shape;390;p46"/>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91" name="Google Shape;391;p46"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92" name="Google Shape;392;p46"/>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93" name="Google Shape;393;p46"/>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94" name="Google Shape;394;p46"/>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95" name="Google Shape;395;p46"/>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396" name="Google Shape;396;p46"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397" name="Google Shape;397;p46"/>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03" name="Google Shape;403;p47"/>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04" name="Google Shape;404;p47"/>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05" name="Google Shape;405;p47"/>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06" name="Google Shape;406;p47"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07" name="Google Shape;407;p47"/>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08" name="Google Shape;408;p47"/>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09" name="Google Shape;409;p47"/>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10" name="Google Shape;410;p47"/>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11" name="Google Shape;411;p47"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12" name="Google Shape;412;p47"/>
          <p:cNvSpPr txBox="1"/>
          <p:nvPr/>
        </p:nvSpPr>
        <p:spPr>
          <a:xfrm>
            <a:off x="18701367" y="4412388"/>
            <a:ext cx="1004013"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1.05</a:t>
            </a:r>
            <a:endParaRPr/>
          </a:p>
        </p:txBody>
      </p:sp>
      <p:pic>
        <p:nvPicPr>
          <p:cNvPr id="413" name="Google Shape;413;p47" descr="Connection Line"/>
          <p:cNvPicPr preferRelativeResize="0"/>
          <p:nvPr/>
        </p:nvPicPr>
        <p:blipFill rotWithShape="1">
          <a:blip r:embed="rId5">
            <a:alphaModFix/>
          </a:blip>
          <a:srcRect/>
          <a:stretch/>
        </p:blipFill>
        <p:spPr>
          <a:xfrm>
            <a:off x="19845780" y="4726009"/>
            <a:ext cx="714257" cy="604702"/>
          </a:xfrm>
          <a:prstGeom prst="rect">
            <a:avLst/>
          </a:prstGeom>
          <a:noFill/>
          <a:ln>
            <a:noFill/>
          </a:ln>
        </p:spPr>
      </p:pic>
      <p:sp>
        <p:nvSpPr>
          <p:cNvPr id="414" name="Google Shape;414;p47"/>
          <p:cNvSpPr txBox="1"/>
          <p:nvPr/>
        </p:nvSpPr>
        <p:spPr>
          <a:xfrm>
            <a:off x="18663330" y="7373203"/>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0.5</a:t>
            </a:r>
            <a:endParaRPr/>
          </a:p>
        </p:txBody>
      </p:sp>
      <p:pic>
        <p:nvPicPr>
          <p:cNvPr id="415" name="Google Shape;415;p47" descr="Connection Line"/>
          <p:cNvPicPr preferRelativeResize="0"/>
          <p:nvPr/>
        </p:nvPicPr>
        <p:blipFill rotWithShape="1">
          <a:blip r:embed="rId6">
            <a:alphaModFix/>
          </a:blip>
          <a:srcRect/>
          <a:stretch/>
        </p:blipFill>
        <p:spPr>
          <a:xfrm>
            <a:off x="19670497" y="7102543"/>
            <a:ext cx="702588" cy="604702"/>
          </a:xfrm>
          <a:prstGeom prst="rect">
            <a:avLst/>
          </a:prstGeom>
          <a:noFill/>
          <a:ln>
            <a:noFill/>
          </a:ln>
        </p:spPr>
      </p:pic>
      <p:sp>
        <p:nvSpPr>
          <p:cNvPr id="416" name="Google Shape;416;p47"/>
          <p:cNvSpPr txBox="1"/>
          <p:nvPr/>
        </p:nvSpPr>
        <p:spPr>
          <a:xfrm>
            <a:off x="22689745" y="7373203"/>
            <a:ext cx="87691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100</a:t>
            </a:r>
            <a:endParaRPr/>
          </a:p>
        </p:txBody>
      </p:sp>
      <p:pic>
        <p:nvPicPr>
          <p:cNvPr id="417" name="Google Shape;417;p47" descr="Connection Line"/>
          <p:cNvPicPr preferRelativeResize="0"/>
          <p:nvPr/>
        </p:nvPicPr>
        <p:blipFill rotWithShape="1">
          <a:blip r:embed="rId7">
            <a:alphaModFix/>
          </a:blip>
          <a:srcRect/>
          <a:stretch/>
        </p:blipFill>
        <p:spPr>
          <a:xfrm>
            <a:off x="21770319" y="7102543"/>
            <a:ext cx="714257" cy="604702"/>
          </a:xfrm>
          <a:prstGeom prst="rect">
            <a:avLst/>
          </a:prstGeom>
          <a:noFill/>
          <a:ln>
            <a:noFill/>
          </a:ln>
        </p:spPr>
      </p:pic>
      <p:sp>
        <p:nvSpPr>
          <p:cNvPr id="418" name="Google Shape;418;p47"/>
          <p:cNvSpPr txBox="1"/>
          <p:nvPr/>
        </p:nvSpPr>
        <p:spPr>
          <a:xfrm>
            <a:off x="22753295" y="4412388"/>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1.2</a:t>
            </a:r>
            <a:endParaRPr/>
          </a:p>
        </p:txBody>
      </p:sp>
      <p:pic>
        <p:nvPicPr>
          <p:cNvPr id="419" name="Google Shape;419;p47" descr="Connection Line"/>
          <p:cNvPicPr preferRelativeResize="0"/>
          <p:nvPr/>
        </p:nvPicPr>
        <p:blipFill rotWithShape="1">
          <a:blip r:embed="rId8">
            <a:alphaModFix/>
          </a:blip>
          <a:srcRect/>
          <a:stretch/>
        </p:blipFill>
        <p:spPr>
          <a:xfrm>
            <a:off x="21781986" y="4726009"/>
            <a:ext cx="702589" cy="604702"/>
          </a:xfrm>
          <a:prstGeom prst="rect">
            <a:avLst/>
          </a:prstGeom>
          <a:noFill/>
          <a:ln>
            <a:noFill/>
          </a:ln>
        </p:spPr>
      </p:pic>
      <p:sp>
        <p:nvSpPr>
          <p:cNvPr id="420" name="Google Shape;420;p47"/>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0"/>
          <p:cNvSpPr txBox="1"/>
          <p:nvPr/>
        </p:nvSpPr>
        <p:spPr>
          <a:xfrm>
            <a:off x="3006954" y="5633720"/>
            <a:ext cx="18370092" cy="2448560"/>
          </a:xfrm>
          <a:prstGeom prst="rect">
            <a:avLst/>
          </a:prstGeom>
          <a:noFill/>
          <a:ln>
            <a:noFill/>
          </a:ln>
        </p:spPr>
        <p:txBody>
          <a:bodyPr spcFirstLastPara="1" wrap="square" lIns="50800" tIns="50800" rIns="50800" bIns="50800" anchor="ctr" anchorCtr="0">
            <a:spAutoFit/>
          </a:bodyPr>
          <a:lstStyle/>
          <a:p>
            <a:pPr marL="0" marR="0" lvl="0" indent="0" algn="ctr" rtl="0">
              <a:lnSpc>
                <a:spcPct val="9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The ability to not only carry out statistical analysis on real-world problems, but also to understand and critique any conclusions drawn by others on the basis of statistics. </a:t>
            </a:r>
            <a:endParaRPr/>
          </a:p>
        </p:txBody>
      </p:sp>
      <p:sp>
        <p:nvSpPr>
          <p:cNvPr id="95" name="Google Shape;95;p2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Data literacy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26" name="Google Shape;426;p48"/>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27" name="Google Shape;427;p48"/>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28" name="Google Shape;428;p48"/>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29" name="Google Shape;429;p48"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30" name="Google Shape;430;p48"/>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31" name="Google Shape;431;p48"/>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32" name="Google Shape;432;p48"/>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33" name="Google Shape;433;p48"/>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34" name="Google Shape;434;p48"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35" name="Google Shape;435;p48"/>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36" name="Google Shape;436;p48"/>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42" name="Google Shape;442;p49"/>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43" name="Google Shape;443;p49"/>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44" name="Google Shape;444;p49"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45" name="Google Shape;445;p49"/>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46" name="Google Shape;446;p49"/>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447" name="Google Shape;447;p49"/>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48" name="Google Shape;448;p49"/>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49" name="Google Shape;449;p49"/>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50" name="Google Shape;450;p49"/>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51" name="Google Shape;451;p49"/>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52" name="Google Shape;452;p49"/>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53" name="Google Shape;453;p49"/>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54" name="Google Shape;454;p49"/>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5" name="Google Shape;455;p49"/>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6" name="Google Shape;456;p49"/>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57" name="Google Shape;457;p49"/>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8" name="Google Shape;458;p49"/>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9" name="Google Shape;459;p49"/>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60" name="Google Shape;460;p49"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61" name="Google Shape;461;p49"/>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62" name="Google Shape;462;p49"/>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sp>
        <p:nvSpPr>
          <p:cNvPr id="463" name="Google Shape;463;p49"/>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64" name="Google Shape;464;p49"/>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465" name="Google Shape;465;p49"/>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71" name="Google Shape;471;p50"/>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72" name="Google Shape;472;p50"/>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73" name="Google Shape;473;p50"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74" name="Google Shape;474;p50"/>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75" name="Google Shape;475;p50"/>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476" name="Google Shape;476;p50"/>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77" name="Google Shape;477;p50"/>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78" name="Google Shape;478;p50"/>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79" name="Google Shape;479;p50"/>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80" name="Google Shape;480;p50"/>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81" name="Google Shape;481;p50"/>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82" name="Google Shape;482;p50"/>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83" name="Google Shape;483;p50"/>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4" name="Google Shape;484;p50"/>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5" name="Google Shape;485;p50"/>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86" name="Google Shape;486;p50"/>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7" name="Google Shape;487;p50"/>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8" name="Google Shape;488;p50"/>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89" name="Google Shape;489;p50"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90" name="Google Shape;490;p50"/>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491" name="Google Shape;491;p50"/>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2" name="Google Shape;492;p50"/>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3" name="Google Shape;493;p50"/>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494" name="Google Shape;494;p50"/>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495" name="Google Shape;495;p50"/>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496" name="Google Shape;496;p50"/>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497" name="Google Shape;497;p50"/>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498" name="Google Shape;498;p50"/>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99" name="Google Shape;499;p50"/>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00" name="Google Shape;500;p50" descr="Line Line"/>
          <p:cNvPicPr preferRelativeResize="0"/>
          <p:nvPr/>
        </p:nvPicPr>
        <p:blipFill rotWithShape="1">
          <a:blip r:embed="rId5">
            <a:alphaModFix/>
          </a:blip>
          <a:srcRect/>
          <a:stretch/>
        </p:blipFill>
        <p:spPr>
          <a:xfrm rot="-5400000">
            <a:off x="3437760" y="12133283"/>
            <a:ext cx="867585" cy="143685"/>
          </a:xfrm>
          <a:prstGeom prst="rect">
            <a:avLst/>
          </a:prstGeom>
          <a:noFill/>
          <a:ln>
            <a:noFill/>
          </a:ln>
        </p:spPr>
      </p:pic>
      <p:sp>
        <p:nvSpPr>
          <p:cNvPr id="501" name="Google Shape;501;p50"/>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02" name="Google Shape;502;p50"/>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2"/>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50" name="Google Shape;550;p52"/>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51" name="Google Shape;551;p52"/>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52" name="Google Shape;552;p52"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53" name="Google Shape;553;p52"/>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54" name="Google Shape;554;p52"/>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555" name="Google Shape;555;p52"/>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556" name="Google Shape;556;p52"/>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557" name="Google Shape;557;p52"/>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558" name="Google Shape;558;p52"/>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559" name="Google Shape;559;p52"/>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560" name="Google Shape;560;p52"/>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561" name="Google Shape;561;p52"/>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562" name="Google Shape;562;p52"/>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3" name="Google Shape;563;p52"/>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4" name="Google Shape;564;p52"/>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565" name="Google Shape;565;p52"/>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6" name="Google Shape;566;p52"/>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7" name="Google Shape;567;p52"/>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568" name="Google Shape;568;p52"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569" name="Google Shape;569;p52"/>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570" name="Google Shape;570;p52"/>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1" name="Google Shape;571;p52"/>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2" name="Google Shape;572;p52"/>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573" name="Google Shape;573;p52"/>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574" name="Google Shape;574;p52"/>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575" name="Google Shape;575;p52"/>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576" name="Google Shape;576;p52"/>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577" name="Google Shape;577;p52"/>
          <p:cNvSpPr txBox="1"/>
          <p:nvPr/>
        </p:nvSpPr>
        <p:spPr>
          <a:xfrm>
            <a:off x="13401631" y="11648670"/>
            <a:ext cx="9324943" cy="5524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800"/>
              <a:buFont typeface="Courier"/>
              <a:buNone/>
            </a:pPr>
            <a:r>
              <a:rPr lang="en-US" sz="2800" b="0" i="0" u="none" strike="noStrike" cap="none">
                <a:solidFill>
                  <a:srgbClr val="5E5E5E"/>
                </a:solidFill>
                <a:latin typeface="Courier"/>
                <a:ea typeface="Courier"/>
                <a:cs typeface="Courier"/>
                <a:sym typeface="Courier"/>
              </a:rPr>
              <a:t>p-value = 2 min[P(t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a:t>
            </a:r>
            <a:endParaRPr/>
          </a:p>
        </p:txBody>
      </p:sp>
      <p:sp>
        <p:nvSpPr>
          <p:cNvPr id="578" name="Google Shape;578;p52"/>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79" name="Google Shape;579;p52"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580" name="Google Shape;580;p52"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581" name="Google Shape;581;p52"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582" name="Google Shape;582;p52"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583" name="Google Shape;583;p52"/>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584" name="Google Shape;584;p52"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585" name="Google Shape;585;p52"/>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586" name="Google Shape;586;p52"/>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587" name="Google Shape;587;p52"/>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88" name="Google Shape;588;p52"/>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94" name="Google Shape;594;p5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95" name="Google Shape;595;p53"/>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96" name="Google Shape;596;p53"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97" name="Google Shape;597;p53"/>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98" name="Google Shape;598;p53"/>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599" name="Google Shape;599;p53"/>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600" name="Google Shape;600;p53"/>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601" name="Google Shape;601;p53"/>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602" name="Google Shape;602;p53"/>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603" name="Google Shape;603;p53"/>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604" name="Google Shape;604;p53"/>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605" name="Google Shape;605;p53"/>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06" name="Google Shape;606;p53"/>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07" name="Google Shape;607;p53"/>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08" name="Google Shape;608;p53"/>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09" name="Google Shape;609;p53"/>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10" name="Google Shape;610;p53"/>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11" name="Google Shape;611;p53"/>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12" name="Google Shape;612;p53"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13" name="Google Shape;613;p53"/>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14" name="Google Shape;614;p53"/>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5" name="Google Shape;615;p53"/>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6" name="Google Shape;616;p53"/>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617" name="Google Shape;617;p53"/>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18" name="Google Shape;618;p53"/>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19" name="Google Shape;619;p53"/>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20" name="Google Shape;620;p53"/>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21" name="Google Shape;621;p53"/>
          <p:cNvSpPr txBox="1"/>
          <p:nvPr/>
        </p:nvSpPr>
        <p:spPr>
          <a:xfrm>
            <a:off x="13401631" y="11648670"/>
            <a:ext cx="9324943" cy="5524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800"/>
              <a:buFont typeface="Courier"/>
              <a:buNone/>
            </a:pPr>
            <a:r>
              <a:rPr lang="en-US" sz="2800" b="0" i="0" u="none" strike="noStrike" cap="none">
                <a:solidFill>
                  <a:srgbClr val="5E5E5E"/>
                </a:solidFill>
                <a:latin typeface="Courier"/>
                <a:ea typeface="Courier"/>
                <a:cs typeface="Courier"/>
                <a:sym typeface="Courier"/>
              </a:rPr>
              <a:t>p-value = 2 min[P(t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a:t>
            </a:r>
            <a:endParaRPr/>
          </a:p>
        </p:txBody>
      </p:sp>
      <p:sp>
        <p:nvSpPr>
          <p:cNvPr id="622" name="Google Shape;622;p53"/>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23" name="Google Shape;623;p53"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24" name="Google Shape;624;p53"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25" name="Google Shape;625;p53"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26" name="Google Shape;626;p53"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27" name="Google Shape;627;p53"/>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28" name="Google Shape;628;p53"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29" name="Google Shape;629;p53"/>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30" name="Google Shape;630;p53"/>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31" name="Google Shape;631;p53"/>
          <p:cNvSpPr txBox="1"/>
          <p:nvPr/>
        </p:nvSpPr>
        <p:spPr>
          <a:xfrm>
            <a:off x="13734066" y="12690290"/>
            <a:ext cx="8955262"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We reject the null hypothesis! </a:t>
            </a:r>
            <a:endParaRPr/>
          </a:p>
        </p:txBody>
      </p:sp>
      <p:sp>
        <p:nvSpPr>
          <p:cNvPr id="632" name="Google Shape;632;p5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633" name="Google Shape;633;p53"/>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639" name="Google Shape;639;p5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640" name="Google Shape;640;p54"/>
          <p:cNvCxnSpPr/>
          <p:nvPr/>
        </p:nvCxnSpPr>
        <p:spPr>
          <a:xfrm>
            <a:off x="2498819" y="12538269"/>
            <a:ext cx="7973403" cy="1"/>
          </a:xfrm>
          <a:prstGeom prst="straightConnector1">
            <a:avLst/>
          </a:prstGeom>
          <a:noFill/>
          <a:ln w="25400" cap="flat" cmpd="sng">
            <a:solidFill>
              <a:srgbClr val="000000">
                <a:alpha val="69803"/>
              </a:srgbClr>
            </a:solidFill>
            <a:prstDash val="solid"/>
            <a:miter lim="400000"/>
            <a:headEnd type="none" w="sm" len="sm"/>
            <a:tailEnd type="none" w="sm" len="sm"/>
          </a:ln>
        </p:spPr>
      </p:cxnSp>
      <p:pic>
        <p:nvPicPr>
          <p:cNvPr id="641" name="Google Shape;641;p54" descr="Image"/>
          <p:cNvPicPr preferRelativeResize="0"/>
          <p:nvPr/>
        </p:nvPicPr>
        <p:blipFill rotWithShape="1">
          <a:blip r:embed="rId3">
            <a:alphaModFix amt="70000"/>
          </a:blip>
          <a:srcRect/>
          <a:stretch/>
        </p:blipFill>
        <p:spPr>
          <a:xfrm>
            <a:off x="2891287" y="8395964"/>
            <a:ext cx="7188468" cy="3951586"/>
          </a:xfrm>
          <a:prstGeom prst="rect">
            <a:avLst/>
          </a:prstGeom>
          <a:noFill/>
          <a:ln>
            <a:noFill/>
          </a:ln>
        </p:spPr>
      </p:pic>
      <p:cxnSp>
        <p:nvCxnSpPr>
          <p:cNvPr id="642" name="Google Shape;642;p54"/>
          <p:cNvCxnSpPr/>
          <p:nvPr/>
        </p:nvCxnSpPr>
        <p:spPr>
          <a:xfrm rot="10800000" flipH="1">
            <a:off x="6472820" y="8483256"/>
            <a:ext cx="1" cy="3951586"/>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43" name="Google Shape;643;p54"/>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644" name="Google Shape;644;p54"/>
          <p:cNvCxnSpPr/>
          <p:nvPr/>
        </p:nvCxnSpPr>
        <p:spPr>
          <a:xfrm rot="10800000" flipH="1">
            <a:off x="7339910" y="10018628"/>
            <a:ext cx="1" cy="2328922"/>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5" name="Google Shape;645;p54"/>
          <p:cNvCxnSpPr/>
          <p:nvPr/>
        </p:nvCxnSpPr>
        <p:spPr>
          <a:xfrm rot="10800000" flipH="1">
            <a:off x="8206999" y="11414949"/>
            <a:ext cx="1" cy="101989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6" name="Google Shape;646;p54"/>
          <p:cNvCxnSpPr/>
          <p:nvPr/>
        </p:nvCxnSpPr>
        <p:spPr>
          <a:xfrm rot="10800000" flipH="1">
            <a:off x="9074088" y="11975409"/>
            <a:ext cx="1" cy="45943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7" name="Google Shape;647;p54"/>
          <p:cNvCxnSpPr/>
          <p:nvPr/>
        </p:nvCxnSpPr>
        <p:spPr>
          <a:xfrm rot="10800000" flipH="1">
            <a:off x="3871552" y="12019056"/>
            <a:ext cx="1" cy="372140"/>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8" name="Google Shape;648;p54"/>
          <p:cNvCxnSpPr/>
          <p:nvPr/>
        </p:nvCxnSpPr>
        <p:spPr>
          <a:xfrm rot="10800000" flipH="1">
            <a:off x="4738642" y="11371302"/>
            <a:ext cx="1" cy="1107187"/>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9" name="Google Shape;649;p54"/>
          <p:cNvCxnSpPr/>
          <p:nvPr/>
        </p:nvCxnSpPr>
        <p:spPr>
          <a:xfrm rot="10800000" flipH="1">
            <a:off x="5605731" y="9887688"/>
            <a:ext cx="1" cy="2590801"/>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50" name="Google Shape;650;p54"/>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51" name="Google Shape;651;p54"/>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2" name="Google Shape;652;p54"/>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3" name="Google Shape;653;p54"/>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54" name="Google Shape;654;p54"/>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5" name="Google Shape;655;p54"/>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6" name="Google Shape;656;p54"/>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57" name="Google Shape;657;p54"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58" name="Google Shape;658;p54"/>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59" name="Google Shape;659;p54"/>
          <p:cNvCxnSpPr/>
          <p:nvPr/>
        </p:nvCxnSpPr>
        <p:spPr>
          <a:xfrm>
            <a:off x="5612904" y="10131382"/>
            <a:ext cx="1745233"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0" name="Google Shape;660;p54"/>
          <p:cNvCxnSpPr/>
          <p:nvPr/>
        </p:nvCxnSpPr>
        <p:spPr>
          <a:xfrm>
            <a:off x="4740288" y="11070381"/>
            <a:ext cx="3465065"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1" name="Google Shape;661;p54"/>
          <p:cNvCxnSpPr/>
          <p:nvPr/>
        </p:nvCxnSpPr>
        <p:spPr>
          <a:xfrm>
            <a:off x="3887546" y="12009380"/>
            <a:ext cx="5170549"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sp>
        <p:nvSpPr>
          <p:cNvPr id="662" name="Google Shape;662;p54"/>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63" name="Google Shape;663;p54"/>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64" name="Google Shape;664;p54"/>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65" name="Google Shape;665;p5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66" name="Google Shape;666;p54"/>
          <p:cNvSpPr txBox="1"/>
          <p:nvPr/>
        </p:nvSpPr>
        <p:spPr>
          <a:xfrm>
            <a:off x="13401631" y="11648670"/>
            <a:ext cx="9324943" cy="5524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800"/>
              <a:buFont typeface="Courier"/>
              <a:buNone/>
            </a:pPr>
            <a:r>
              <a:rPr lang="en-US" sz="2800" b="0" i="0" u="none" strike="noStrike" cap="none">
                <a:solidFill>
                  <a:srgbClr val="5E5E5E"/>
                </a:solidFill>
                <a:latin typeface="Courier"/>
                <a:ea typeface="Courier"/>
                <a:cs typeface="Courier"/>
                <a:sym typeface="Courier"/>
              </a:rPr>
              <a:t>p-value = 2 min[P(t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a:t>
            </a:r>
            <a:endParaRPr/>
          </a:p>
        </p:txBody>
      </p:sp>
      <p:sp>
        <p:nvSpPr>
          <p:cNvPr id="667" name="Google Shape;667;p54"/>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68" name="Google Shape;668;p54"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69" name="Google Shape;669;p54"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70" name="Google Shape;670;p54"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71" name="Google Shape;671;p54"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72" name="Google Shape;672;p54"/>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73" name="Google Shape;673;p54"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74" name="Google Shape;674;p54"/>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75" name="Google Shape;675;p54"/>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76" name="Google Shape;676;p54"/>
          <p:cNvSpPr txBox="1"/>
          <p:nvPr/>
        </p:nvSpPr>
        <p:spPr>
          <a:xfrm>
            <a:off x="13734066" y="12690290"/>
            <a:ext cx="8955262"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We reject the null hypothesis! </a:t>
            </a:r>
            <a:endParaRPr/>
          </a:p>
        </p:txBody>
      </p:sp>
      <p:sp>
        <p:nvSpPr>
          <p:cNvPr id="677" name="Google Shape;677;p5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pic>
        <p:nvPicPr>
          <p:cNvPr id="678" name="Google Shape;678;p54" descr="Oval Oval"/>
          <p:cNvPicPr preferRelativeResize="0"/>
          <p:nvPr/>
        </p:nvPicPr>
        <p:blipFill rotWithShape="1">
          <a:blip r:embed="rId9">
            <a:alphaModFix/>
          </a:blip>
          <a:srcRect/>
          <a:stretch/>
        </p:blipFill>
        <p:spPr>
          <a:xfrm>
            <a:off x="13078632" y="3139155"/>
            <a:ext cx="3819816" cy="2230690"/>
          </a:xfrm>
          <a:prstGeom prst="rect">
            <a:avLst/>
          </a:prstGeom>
          <a:noFill/>
          <a:ln>
            <a:noFill/>
          </a:ln>
        </p:spPr>
      </p:pic>
      <p:sp>
        <p:nvSpPr>
          <p:cNvPr id="679" name="Google Shape;679;p54"/>
          <p:cNvSpPr txBox="1"/>
          <p:nvPr/>
        </p:nvSpPr>
        <p:spPr>
          <a:xfrm>
            <a:off x="16380600" y="2111916"/>
            <a:ext cx="5538871" cy="1968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Constructed the null and alternative hypothesis about the population</a:t>
            </a:r>
            <a:endParaRPr/>
          </a:p>
        </p:txBody>
      </p:sp>
      <p:sp>
        <p:nvSpPr>
          <p:cNvPr id="680" name="Google Shape;680;p54"/>
          <p:cNvSpPr txBox="1"/>
          <p:nvPr/>
        </p:nvSpPr>
        <p:spPr>
          <a:xfrm>
            <a:off x="13209475" y="6740566"/>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Calculated test statistic</a:t>
            </a:r>
            <a:endParaRPr/>
          </a:p>
        </p:txBody>
      </p:sp>
      <p:pic>
        <p:nvPicPr>
          <p:cNvPr id="681" name="Google Shape;681;p54" descr="Oval Oval"/>
          <p:cNvPicPr preferRelativeResize="0"/>
          <p:nvPr/>
        </p:nvPicPr>
        <p:blipFill rotWithShape="1">
          <a:blip r:embed="rId10">
            <a:alphaModFix/>
          </a:blip>
          <a:srcRect/>
          <a:stretch/>
        </p:blipFill>
        <p:spPr>
          <a:xfrm>
            <a:off x="18338645" y="4608898"/>
            <a:ext cx="5538871" cy="2856131"/>
          </a:xfrm>
          <a:prstGeom prst="rect">
            <a:avLst/>
          </a:prstGeom>
          <a:noFill/>
          <a:ln>
            <a:noFill/>
          </a:ln>
        </p:spPr>
      </p:pic>
      <p:sp>
        <p:nvSpPr>
          <p:cNvPr id="682" name="Google Shape;682;p54"/>
          <p:cNvSpPr txBox="1"/>
          <p:nvPr/>
        </p:nvSpPr>
        <p:spPr>
          <a:xfrm>
            <a:off x="6560854" y="6601855"/>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Obtained p-value</a:t>
            </a:r>
            <a:endParaRPr/>
          </a:p>
        </p:txBody>
      </p:sp>
      <p:pic>
        <p:nvPicPr>
          <p:cNvPr id="683" name="Google Shape;683;p54" descr="Oval Oval"/>
          <p:cNvPicPr preferRelativeResize="0"/>
          <p:nvPr/>
        </p:nvPicPr>
        <p:blipFill rotWithShape="1">
          <a:blip r:embed="rId11">
            <a:alphaModFix/>
          </a:blip>
          <a:srcRect/>
          <a:stretch/>
        </p:blipFill>
        <p:spPr>
          <a:xfrm>
            <a:off x="5146901" y="6946096"/>
            <a:ext cx="2781684" cy="1449869"/>
          </a:xfrm>
          <a:prstGeom prst="rect">
            <a:avLst/>
          </a:prstGeom>
          <a:noFill/>
          <a:ln>
            <a:noFill/>
          </a:ln>
        </p:spPr>
      </p:pic>
      <p:sp>
        <p:nvSpPr>
          <p:cNvPr id="684" name="Google Shape;684;p54"/>
          <p:cNvSpPr txBox="1"/>
          <p:nvPr/>
        </p:nvSpPr>
        <p:spPr>
          <a:xfrm>
            <a:off x="10133300" y="12062004"/>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Reached a conclusion</a:t>
            </a:r>
            <a:endParaRPr/>
          </a:p>
        </p:txBody>
      </p:sp>
      <p:pic>
        <p:nvPicPr>
          <p:cNvPr id="685" name="Google Shape;685;p54" descr="Oval Oval"/>
          <p:cNvPicPr preferRelativeResize="0"/>
          <p:nvPr/>
        </p:nvPicPr>
        <p:blipFill rotWithShape="1">
          <a:blip r:embed="rId12">
            <a:alphaModFix/>
          </a:blip>
          <a:srcRect/>
          <a:stretch/>
        </p:blipFill>
        <p:spPr>
          <a:xfrm>
            <a:off x="14363278" y="12264407"/>
            <a:ext cx="7816580" cy="1449869"/>
          </a:xfrm>
          <a:prstGeom prst="rect">
            <a:avLst/>
          </a:prstGeom>
          <a:noFill/>
          <a:ln>
            <a:noFill/>
          </a:ln>
        </p:spPr>
      </p:pic>
      <p:sp>
        <p:nvSpPr>
          <p:cNvPr id="686" name="Google Shape;686;p54"/>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5"/>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Key Concepts - Hypothesis Testing</a:t>
            </a:r>
            <a:endParaRPr/>
          </a:p>
        </p:txBody>
      </p:sp>
      <p:sp>
        <p:nvSpPr>
          <p:cNvPr id="692" name="Google Shape;692;p55"/>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3504" lvl="0" indent="-603504" algn="l" rtl="0">
              <a:lnSpc>
                <a:spcPct val="90000"/>
              </a:lnSpc>
              <a:spcBef>
                <a:spcPts val="0"/>
              </a:spcBef>
              <a:spcAft>
                <a:spcPts val="0"/>
              </a:spcAft>
              <a:buClr>
                <a:srgbClr val="FF2600"/>
              </a:buClr>
              <a:buSzPts val="5845"/>
              <a:buFont typeface="Avenir"/>
              <a:buChar char="•"/>
            </a:pPr>
            <a:r>
              <a:rPr lang="en-US" sz="4752">
                <a:solidFill>
                  <a:srgbClr val="FF2600"/>
                </a:solidFill>
                <a:latin typeface="Avenir"/>
                <a:ea typeface="Avenir"/>
                <a:cs typeface="Avenir"/>
                <a:sym typeface="Avenir"/>
              </a:rPr>
              <a:t>All statistical tests are based on assumptions!</a:t>
            </a:r>
            <a:endParaRPr/>
          </a:p>
          <a:p>
            <a:pPr marL="603504" lvl="0" indent="-603504" algn="l" rtl="0">
              <a:lnSpc>
                <a:spcPct val="90000"/>
              </a:lnSpc>
              <a:spcBef>
                <a:spcPts val="4400"/>
              </a:spcBef>
              <a:spcAft>
                <a:spcPts val="0"/>
              </a:spcAft>
              <a:buClr>
                <a:srgbClr val="FF2600"/>
              </a:buClr>
              <a:buSzPts val="5845"/>
              <a:buFont typeface="Avenir"/>
              <a:buChar char="•"/>
            </a:pPr>
            <a:r>
              <a:rPr lang="en-US" sz="4752">
                <a:solidFill>
                  <a:srgbClr val="FF2600"/>
                </a:solidFill>
                <a:latin typeface="Avenir"/>
                <a:ea typeface="Avenir"/>
                <a:cs typeface="Avenir"/>
                <a:sym typeface="Avenir"/>
              </a:rPr>
              <a:t>All statistics can be wrong</a:t>
            </a:r>
            <a:endParaRPr/>
          </a:p>
          <a:p>
            <a:pPr marL="603504" lvl="0"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Statistical tests are probabilistic in nature </a:t>
            </a:r>
            <a:endParaRPr/>
          </a:p>
          <a:p>
            <a:pPr marL="603504" lvl="0"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There is always a chance that the result is wrong (even when all assumptions met perfectly):  </a:t>
            </a:r>
            <a:endParaRPr/>
          </a:p>
          <a:p>
            <a:pPr marL="1207008" lvl="1"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Either significant result when no difference (Type I), </a:t>
            </a:r>
            <a:endParaRPr/>
          </a:p>
          <a:p>
            <a:pPr marL="1207008" lvl="1"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Or insignificant results when there is an actual difference (Type II) </a:t>
            </a:r>
            <a:endParaRPr/>
          </a:p>
        </p:txBody>
      </p:sp>
      <p:sp>
        <p:nvSpPr>
          <p:cNvPr id="693" name="Google Shape;693;p55"/>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5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699" name="Google Shape;699;p56"/>
          <p:cNvSpPr txBox="1">
            <a:spLocks noGrp="1"/>
          </p:cNvSpPr>
          <p:nvPr>
            <p:ph type="body" idx="2"/>
          </p:nvPr>
        </p:nvSpPr>
        <p:spPr>
          <a:xfrm>
            <a:off x="1206500" y="2729994"/>
            <a:ext cx="21971000" cy="4814252"/>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All hypothesis tests involve making a decision: </a:t>
            </a:r>
            <a:endParaRPr/>
          </a:p>
        </p:txBody>
      </p:sp>
      <p:sp>
        <p:nvSpPr>
          <p:cNvPr id="700" name="Google Shape;700;p56"/>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701" name="Google Shape;701;p56"/>
          <p:cNvSpPr txBox="1"/>
          <p:nvPr/>
        </p:nvSpPr>
        <p:spPr>
          <a:xfrm>
            <a:off x="7989265" y="3926144"/>
            <a:ext cx="8405470"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4800"/>
              <a:buFont typeface="Avenir"/>
              <a:buNone/>
            </a:pPr>
            <a:r>
              <a:rPr lang="en-US" sz="4800" b="0" i="0" u="none" strike="noStrike" cap="none">
                <a:solidFill>
                  <a:srgbClr val="FF2600"/>
                </a:solidFill>
                <a:latin typeface="Avenir"/>
                <a:ea typeface="Avenir"/>
                <a:cs typeface="Avenir"/>
                <a:sym typeface="Avenir"/>
              </a:rPr>
              <a:t>Is this result significant or not? </a:t>
            </a:r>
            <a:endParaRPr/>
          </a:p>
        </p:txBody>
      </p:sp>
      <p:grpSp>
        <p:nvGrpSpPr>
          <p:cNvPr id="702" name="Google Shape;702;p56"/>
          <p:cNvGrpSpPr/>
          <p:nvPr/>
        </p:nvGrpSpPr>
        <p:grpSpPr>
          <a:xfrm>
            <a:off x="12796108" y="6594732"/>
            <a:ext cx="9919088" cy="6692109"/>
            <a:chOff x="0" y="-1"/>
            <a:chExt cx="9919087" cy="6692106"/>
          </a:xfrm>
        </p:grpSpPr>
        <p:sp>
          <p:nvSpPr>
            <p:cNvPr id="703" name="Google Shape;703;p56"/>
            <p:cNvSpPr/>
            <p:nvPr/>
          </p:nvSpPr>
          <p:spPr>
            <a:xfrm>
              <a:off x="0" y="1382"/>
              <a:ext cx="9919087" cy="6690723"/>
            </a:xfrm>
            <a:prstGeom prst="rect">
              <a:avLst/>
            </a:prstGeom>
            <a:noFill/>
            <a:ln w="381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04" name="Google Shape;704;p56"/>
            <p:cNvSpPr txBox="1"/>
            <p:nvPr/>
          </p:nvSpPr>
          <p:spPr>
            <a:xfrm>
              <a:off x="634888" y="-1"/>
              <a:ext cx="8649310"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Type II error or False negative</a:t>
              </a:r>
              <a:endParaRPr/>
            </a:p>
          </p:txBody>
        </p:sp>
        <p:sp>
          <p:nvSpPr>
            <p:cNvPr id="705" name="Google Shape;705;p56"/>
            <p:cNvSpPr txBox="1"/>
            <p:nvPr/>
          </p:nvSpPr>
          <p:spPr>
            <a:xfrm>
              <a:off x="146839" y="892775"/>
              <a:ext cx="9625408" cy="177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This is when you fail to reject the null hypothesis when it isn't true</a:t>
              </a:r>
              <a:endParaRPr/>
            </a:p>
          </p:txBody>
        </p:sp>
        <p:pic>
          <p:nvPicPr>
            <p:cNvPr id="706" name="Google Shape;706;p56" descr="Image"/>
            <p:cNvPicPr preferRelativeResize="0"/>
            <p:nvPr/>
          </p:nvPicPr>
          <p:blipFill rotWithShape="1">
            <a:blip r:embed="rId3">
              <a:alphaModFix/>
            </a:blip>
            <a:srcRect/>
            <a:stretch/>
          </p:blipFill>
          <p:spPr>
            <a:xfrm>
              <a:off x="6207970" y="2655501"/>
              <a:ext cx="2563195" cy="3947320"/>
            </a:xfrm>
            <a:prstGeom prst="rect">
              <a:avLst/>
            </a:prstGeom>
            <a:noFill/>
            <a:ln>
              <a:noFill/>
            </a:ln>
          </p:spPr>
        </p:pic>
        <p:sp>
          <p:nvSpPr>
            <p:cNvPr id="707" name="Google Shape;707;p56"/>
            <p:cNvSpPr txBox="1"/>
            <p:nvPr/>
          </p:nvSpPr>
          <p:spPr>
            <a:xfrm>
              <a:off x="146839" y="3997582"/>
              <a:ext cx="634335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"You're not pregnant"</a:t>
              </a:r>
              <a:endParaRPr/>
            </a:p>
          </p:txBody>
        </p:sp>
      </p:grpSp>
      <p:grpSp>
        <p:nvGrpSpPr>
          <p:cNvPr id="708" name="Google Shape;708;p56"/>
          <p:cNvGrpSpPr/>
          <p:nvPr/>
        </p:nvGrpSpPr>
        <p:grpSpPr>
          <a:xfrm>
            <a:off x="2351216" y="6594732"/>
            <a:ext cx="9919088" cy="6692109"/>
            <a:chOff x="0" y="-1"/>
            <a:chExt cx="9919087" cy="6692106"/>
          </a:xfrm>
        </p:grpSpPr>
        <p:sp>
          <p:nvSpPr>
            <p:cNvPr id="709" name="Google Shape;709;p56"/>
            <p:cNvSpPr/>
            <p:nvPr/>
          </p:nvSpPr>
          <p:spPr>
            <a:xfrm>
              <a:off x="0" y="1382"/>
              <a:ext cx="9919087" cy="6690723"/>
            </a:xfrm>
            <a:prstGeom prst="rect">
              <a:avLst/>
            </a:prstGeom>
            <a:noFill/>
            <a:ln w="381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10" name="Google Shape;710;p56"/>
            <p:cNvSpPr txBox="1"/>
            <p:nvPr/>
          </p:nvSpPr>
          <p:spPr>
            <a:xfrm>
              <a:off x="832703" y="-1"/>
              <a:ext cx="8253680"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Type I error or False positive</a:t>
              </a:r>
              <a:endParaRPr/>
            </a:p>
          </p:txBody>
        </p:sp>
        <p:sp>
          <p:nvSpPr>
            <p:cNvPr id="711" name="Google Shape;711;p56"/>
            <p:cNvSpPr txBox="1"/>
            <p:nvPr/>
          </p:nvSpPr>
          <p:spPr>
            <a:xfrm>
              <a:off x="146840" y="892775"/>
              <a:ext cx="9625407" cy="177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This is when you reject the null hypothesis when it is true</a:t>
              </a:r>
              <a:endParaRPr/>
            </a:p>
          </p:txBody>
        </p:sp>
        <p:pic>
          <p:nvPicPr>
            <p:cNvPr id="712" name="Google Shape;712;p56" descr="Image"/>
            <p:cNvPicPr preferRelativeResize="0"/>
            <p:nvPr/>
          </p:nvPicPr>
          <p:blipFill rotWithShape="1">
            <a:blip r:embed="rId4">
              <a:alphaModFix/>
            </a:blip>
            <a:srcRect t="7051" r="29874" b="7051"/>
            <a:stretch/>
          </p:blipFill>
          <p:spPr>
            <a:xfrm>
              <a:off x="4462849" y="2665931"/>
              <a:ext cx="5096138" cy="3947357"/>
            </a:xfrm>
            <a:prstGeom prst="rect">
              <a:avLst/>
            </a:prstGeom>
            <a:noFill/>
            <a:ln>
              <a:noFill/>
            </a:ln>
          </p:spPr>
        </p:pic>
        <p:sp>
          <p:nvSpPr>
            <p:cNvPr id="713" name="Google Shape;713;p56"/>
            <p:cNvSpPr txBox="1"/>
            <p:nvPr/>
          </p:nvSpPr>
          <p:spPr>
            <a:xfrm>
              <a:off x="202933" y="3997582"/>
              <a:ext cx="4152292"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"You're pregnant !"</a:t>
              </a:r>
              <a:endParaRPr/>
            </a:p>
          </p:txBody>
        </p:sp>
      </p:grpSp>
      <p:sp>
        <p:nvSpPr>
          <p:cNvPr id="714" name="Google Shape;714;p56"/>
          <p:cNvSpPr txBox="1"/>
          <p:nvPr/>
        </p:nvSpPr>
        <p:spPr>
          <a:xfrm>
            <a:off x="1073426" y="5220903"/>
            <a:ext cx="11624768" cy="939801"/>
          </a:xfrm>
          <a:prstGeom prst="rect">
            <a:avLst/>
          </a:prstGeom>
          <a:noFill/>
          <a:ln>
            <a:noFill/>
          </a:ln>
        </p:spPr>
        <p:txBody>
          <a:bodyPr spcFirstLastPara="1" wrap="square" lIns="50800" tIns="50800" rIns="50800" bIns="50800" anchor="ctr" anchorCtr="0">
            <a:spAutoFit/>
          </a:bodyPr>
          <a:lstStyle/>
          <a:p>
            <a:pPr marL="609600" marR="0" lvl="0" indent="-609600" algn="l" rtl="0">
              <a:lnSpc>
                <a:spcPct val="90000"/>
              </a:lnSpc>
              <a:spcBef>
                <a:spcPts val="0"/>
              </a:spcBef>
              <a:spcAft>
                <a:spcPts val="0"/>
              </a:spcAft>
              <a:buClr>
                <a:srgbClr val="000000"/>
              </a:buClr>
              <a:buSzPts val="5904"/>
              <a:buFont typeface="Avenir"/>
              <a:buChar char="•"/>
            </a:pPr>
            <a:r>
              <a:rPr lang="en-US" sz="4800" b="0" i="0" u="none" strike="noStrike" cap="none">
                <a:solidFill>
                  <a:srgbClr val="000000"/>
                </a:solidFill>
                <a:latin typeface="Avenir"/>
                <a:ea typeface="Avenir"/>
                <a:cs typeface="Avenir"/>
                <a:sym typeface="Avenir"/>
              </a:rPr>
              <a:t>This decision can be wrong in two ways: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8"/>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37" name="Google Shape;737;p58"/>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38" name="Google Shape;738;p58"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39" name="Google Shape;739;p58"/>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40" name="Google Shape;740;p58"/>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41" name="Google Shape;741;p58"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42" name="Google Shape;742;p58"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43" name="Google Shape;743;p58"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44" name="Google Shape;744;p58"/>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grpSp>
        <p:nvGrpSpPr>
          <p:cNvPr id="745" name="Google Shape;745;p58"/>
          <p:cNvGrpSpPr/>
          <p:nvPr/>
        </p:nvGrpSpPr>
        <p:grpSpPr>
          <a:xfrm>
            <a:off x="12259788" y="6813200"/>
            <a:ext cx="11342477" cy="7502939"/>
            <a:chOff x="0" y="0"/>
            <a:chExt cx="11342476" cy="7502937"/>
          </a:xfrm>
        </p:grpSpPr>
        <p:pic>
          <p:nvPicPr>
            <p:cNvPr id="746" name="Google Shape;746;p58" descr="Image"/>
            <p:cNvPicPr preferRelativeResize="0"/>
            <p:nvPr/>
          </p:nvPicPr>
          <p:blipFill rotWithShape="1">
            <a:blip r:embed="rId7">
              <a:alphaModFix/>
            </a:blip>
            <a:srcRect l="16195" r="8054" b="24268"/>
            <a:stretch/>
          </p:blipFill>
          <p:spPr>
            <a:xfrm>
              <a:off x="369265" y="0"/>
              <a:ext cx="10580875" cy="5689746"/>
            </a:xfrm>
            <a:prstGeom prst="rect">
              <a:avLst/>
            </a:prstGeom>
            <a:noFill/>
            <a:ln>
              <a:noFill/>
            </a:ln>
          </p:spPr>
        </p:pic>
        <p:cxnSp>
          <p:nvCxnSpPr>
            <p:cNvPr id="747" name="Google Shape;747;p58"/>
            <p:cNvCxnSpPr/>
            <p:nvPr/>
          </p:nvCxnSpPr>
          <p:spPr>
            <a:xfrm>
              <a:off x="0" y="5798144"/>
              <a:ext cx="11342476" cy="1"/>
            </a:xfrm>
            <a:prstGeom prst="straightConnector1">
              <a:avLst/>
            </a:prstGeom>
            <a:noFill/>
            <a:ln w="25400" cap="flat" cmpd="sng">
              <a:solidFill>
                <a:srgbClr val="000000"/>
              </a:solidFill>
              <a:prstDash val="solid"/>
              <a:miter lim="400000"/>
              <a:headEnd type="none" w="sm" len="sm"/>
              <a:tailEnd type="none" w="sm" len="sm"/>
            </a:ln>
          </p:spPr>
        </p:cxnSp>
        <p:cxnSp>
          <p:nvCxnSpPr>
            <p:cNvPr id="748" name="Google Shape;748;p58"/>
            <p:cNvCxnSpPr/>
            <p:nvPr/>
          </p:nvCxnSpPr>
          <p:spPr>
            <a:xfrm>
              <a:off x="6734929" y="6232936"/>
              <a:ext cx="1270001" cy="1270001"/>
            </a:xfrm>
            <a:prstGeom prst="straightConnector1">
              <a:avLst/>
            </a:prstGeom>
            <a:noFill/>
            <a:ln>
              <a:noFill/>
            </a:ln>
          </p:spPr>
        </p:cxnSp>
        <p:pic>
          <p:nvPicPr>
            <p:cNvPr id="749" name="Google Shape;749;p58" descr="Line Shape"/>
            <p:cNvPicPr preferRelativeResize="0"/>
            <p:nvPr/>
          </p:nvPicPr>
          <p:blipFill rotWithShape="1">
            <a:blip r:embed="rId5">
              <a:alphaModFix/>
            </a:blip>
            <a:srcRect/>
            <a:stretch/>
          </p:blipFill>
          <p:spPr>
            <a:xfrm flipH="1">
              <a:off x="9619356" y="5456988"/>
              <a:ext cx="1321167" cy="365919"/>
            </a:xfrm>
            <a:prstGeom prst="rect">
              <a:avLst/>
            </a:prstGeom>
            <a:noFill/>
            <a:ln>
              <a:noFill/>
            </a:ln>
          </p:spPr>
        </p:pic>
        <p:cxnSp>
          <p:nvCxnSpPr>
            <p:cNvPr id="750" name="Google Shape;750;p58"/>
            <p:cNvCxnSpPr/>
            <p:nvPr/>
          </p:nvCxnSpPr>
          <p:spPr>
            <a:xfrm rot="10800000" flipH="1">
              <a:off x="7308003" y="5650803"/>
              <a:ext cx="1" cy="233581"/>
            </a:xfrm>
            <a:prstGeom prst="straightConnector1">
              <a:avLst/>
            </a:prstGeom>
            <a:noFill/>
            <a:ln w="25400" cap="flat" cmpd="sng">
              <a:solidFill>
                <a:srgbClr val="929292"/>
              </a:solidFill>
              <a:prstDash val="solid"/>
              <a:miter lim="400000"/>
              <a:headEnd type="none" w="sm" len="sm"/>
              <a:tailEnd type="none" w="sm" len="sm"/>
            </a:ln>
          </p:spPr>
        </p:cxnSp>
        <p:cxnSp>
          <p:nvCxnSpPr>
            <p:cNvPr id="751" name="Google Shape;751;p58"/>
            <p:cNvCxnSpPr/>
            <p:nvPr/>
          </p:nvCxnSpPr>
          <p:spPr>
            <a:xfrm>
              <a:off x="3817059" y="6229504"/>
              <a:ext cx="1270001" cy="1270001"/>
            </a:xfrm>
            <a:prstGeom prst="straightConnector1">
              <a:avLst/>
            </a:prstGeom>
            <a:noFill/>
            <a:ln>
              <a:noFill/>
            </a:ln>
          </p:spPr>
        </p:cxnSp>
        <p:cxnSp>
          <p:nvCxnSpPr>
            <p:cNvPr id="752" name="Google Shape;752;p58"/>
            <p:cNvCxnSpPr/>
            <p:nvPr/>
          </p:nvCxnSpPr>
          <p:spPr>
            <a:xfrm rot="10800000" flipH="1">
              <a:off x="4521604" y="56473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53" name="Google Shape;753;p58" descr="Line Shape"/>
            <p:cNvPicPr preferRelativeResize="0"/>
            <p:nvPr/>
          </p:nvPicPr>
          <p:blipFill rotWithShape="1">
            <a:blip r:embed="rId4">
              <a:alphaModFix/>
            </a:blip>
            <a:srcRect/>
            <a:stretch/>
          </p:blipFill>
          <p:spPr>
            <a:xfrm>
              <a:off x="3650238" y="5452072"/>
              <a:ext cx="1321167" cy="375752"/>
            </a:xfrm>
            <a:prstGeom prst="rect">
              <a:avLst/>
            </a:prstGeom>
            <a:noFill/>
            <a:ln>
              <a:noFill/>
            </a:ln>
          </p:spPr>
        </p:pic>
      </p:grpSp>
      <p:sp>
        <p:nvSpPr>
          <p:cNvPr id="754" name="Google Shape;754;p58"/>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55" name="Google Shape;755;p58"/>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56" name="Google Shape;756;p58"/>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57" name="Google Shape;757;p58"/>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pic>
        <p:nvPicPr>
          <p:cNvPr id="758" name="Google Shape;758;p58" descr="Line Line"/>
          <p:cNvPicPr preferRelativeResize="0"/>
          <p:nvPr/>
        </p:nvPicPr>
        <p:blipFill rotWithShape="1">
          <a:blip r:embed="rId8">
            <a:alphaModFix/>
          </a:blip>
          <a:srcRect/>
          <a:stretch/>
        </p:blipFill>
        <p:spPr>
          <a:xfrm rot="-5400000">
            <a:off x="17035119" y="12206358"/>
            <a:ext cx="867585" cy="143685"/>
          </a:xfrm>
          <a:prstGeom prst="rect">
            <a:avLst/>
          </a:prstGeom>
          <a:noFill/>
          <a:ln>
            <a:noFill/>
          </a:ln>
        </p:spPr>
      </p:pic>
      <p:grpSp>
        <p:nvGrpSpPr>
          <p:cNvPr id="759" name="Google Shape;759;p58"/>
          <p:cNvGrpSpPr/>
          <p:nvPr/>
        </p:nvGrpSpPr>
        <p:grpSpPr>
          <a:xfrm>
            <a:off x="12222161" y="4671863"/>
            <a:ext cx="11884547" cy="2228133"/>
            <a:chOff x="-76" y="0"/>
            <a:chExt cx="11884546" cy="2228132"/>
          </a:xfrm>
        </p:grpSpPr>
        <p:pic>
          <p:nvPicPr>
            <p:cNvPr id="760" name="Google Shape;760;p58" descr="Image"/>
            <p:cNvPicPr preferRelativeResize="0"/>
            <p:nvPr/>
          </p:nvPicPr>
          <p:blipFill rotWithShape="1">
            <a:blip r:embed="rId9">
              <a:alphaModFix/>
            </a:blip>
            <a:srcRect l="10442" t="544" r="10445" b="545"/>
            <a:stretch/>
          </p:blipFill>
          <p:spPr>
            <a:xfrm>
              <a:off x="-76" y="0"/>
              <a:ext cx="2228208" cy="2228132"/>
            </a:xfrm>
            <a:custGeom>
              <a:avLst/>
              <a:gdLst/>
              <a:ahLst/>
              <a:cxnLst/>
              <a:rect l="l" t="t" r="r" b="b"/>
              <a:pathLst>
                <a:path w="19679" h="20595" extrusionOk="0">
                  <a:moveTo>
                    <a:pt x="9839" y="0"/>
                  </a:moveTo>
                  <a:cubicBezTo>
                    <a:pt x="7321" y="0"/>
                    <a:pt x="4803" y="1005"/>
                    <a:pt x="2881" y="3015"/>
                  </a:cubicBezTo>
                  <a:cubicBezTo>
                    <a:pt x="-961" y="7037"/>
                    <a:pt x="-961" y="13557"/>
                    <a:pt x="2881" y="17579"/>
                  </a:cubicBezTo>
                  <a:cubicBezTo>
                    <a:pt x="6724" y="21600"/>
                    <a:pt x="12954" y="21600"/>
                    <a:pt x="16797" y="17579"/>
                  </a:cubicBezTo>
                  <a:cubicBezTo>
                    <a:pt x="20639" y="13557"/>
                    <a:pt x="20639" y="7037"/>
                    <a:pt x="16797" y="3015"/>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761" name="Google Shape;761;p58"/>
            <p:cNvGrpSpPr/>
            <p:nvPr/>
          </p:nvGrpSpPr>
          <p:grpSpPr>
            <a:xfrm>
              <a:off x="3231693" y="479774"/>
              <a:ext cx="1268584" cy="1268584"/>
              <a:chOff x="0" y="0"/>
              <a:chExt cx="1268583" cy="1268583"/>
            </a:xfrm>
          </p:grpSpPr>
          <p:sp>
            <p:nvSpPr>
              <p:cNvPr id="762" name="Google Shape;762;p58"/>
              <p:cNvSpPr/>
              <p:nvPr/>
            </p:nvSpPr>
            <p:spPr>
              <a:xfrm>
                <a:off x="0" y="0"/>
                <a:ext cx="1268583" cy="1268583"/>
              </a:xfrm>
              <a:prstGeom prst="ellipse">
                <a:avLst/>
              </a:prstGeom>
              <a:noFill/>
              <a:ln w="127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3" name="Google Shape;763;p58"/>
              <p:cNvSpPr/>
              <p:nvPr/>
            </p:nvSpPr>
            <p:spPr>
              <a:xfrm>
                <a:off x="371016" y="217274"/>
                <a:ext cx="201222" cy="200310"/>
              </a:xfrm>
              <a:prstGeom prst="ellipse">
                <a:avLst/>
              </a:prstGeom>
              <a:solidFill>
                <a:srgbClr val="ED469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4" name="Google Shape;764;p58"/>
              <p:cNvSpPr/>
              <p:nvPr/>
            </p:nvSpPr>
            <p:spPr>
              <a:xfrm>
                <a:off x="728201" y="140162"/>
                <a:ext cx="201222" cy="200311"/>
              </a:xfrm>
              <a:prstGeom prst="ellipse">
                <a:avLst/>
              </a:prstGeom>
              <a:solidFill>
                <a:srgbClr val="F6A6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5" name="Google Shape;765;p58"/>
              <p:cNvSpPr/>
              <p:nvPr/>
            </p:nvSpPr>
            <p:spPr>
              <a:xfrm>
                <a:off x="173690" y="599868"/>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6" name="Google Shape;766;p58"/>
              <p:cNvSpPr/>
              <p:nvPr/>
            </p:nvSpPr>
            <p:spPr>
              <a:xfrm>
                <a:off x="876917" y="405074"/>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7" name="Google Shape;767;p58"/>
              <p:cNvSpPr/>
              <p:nvPr/>
            </p:nvSpPr>
            <p:spPr>
              <a:xfrm>
                <a:off x="424432" y="931529"/>
                <a:ext cx="201222" cy="200310"/>
              </a:xfrm>
              <a:prstGeom prst="ellipse">
                <a:avLst/>
              </a:prstGeom>
              <a:solidFill>
                <a:srgbClr val="FACD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8" name="Google Shape;768;p58"/>
              <p:cNvSpPr/>
              <p:nvPr/>
            </p:nvSpPr>
            <p:spPr>
              <a:xfrm>
                <a:off x="986244" y="731228"/>
                <a:ext cx="201222" cy="200310"/>
              </a:xfrm>
              <a:prstGeom prst="ellipse">
                <a:avLst/>
              </a:prstGeom>
              <a:solidFill>
                <a:srgbClr val="ABD9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9" name="Google Shape;769;p58"/>
              <p:cNvSpPr/>
              <p:nvPr/>
            </p:nvSpPr>
            <p:spPr>
              <a:xfrm>
                <a:off x="643918" y="449667"/>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0" name="Google Shape;770;p58"/>
              <p:cNvSpPr/>
              <p:nvPr/>
            </p:nvSpPr>
            <p:spPr>
              <a:xfrm>
                <a:off x="93122" y="362194"/>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1" name="Google Shape;771;p58"/>
              <p:cNvSpPr/>
              <p:nvPr/>
            </p:nvSpPr>
            <p:spPr>
              <a:xfrm>
                <a:off x="715392" y="814252"/>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2" name="Google Shape;772;p58"/>
              <p:cNvSpPr/>
              <p:nvPr/>
            </p:nvSpPr>
            <p:spPr>
              <a:xfrm>
                <a:off x="444541" y="669986"/>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73" name="Google Shape;773;p58"/>
            <p:cNvSpPr txBox="1"/>
            <p:nvPr/>
          </p:nvSpPr>
          <p:spPr>
            <a:xfrm>
              <a:off x="5497486" y="504465"/>
              <a:ext cx="6386984"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Depending on your sampling, you might fail to reject H</a:t>
              </a:r>
              <a:r>
                <a:rPr lang="en-US" sz="3200" b="0" i="0" u="none" strike="noStrike" cap="none" baseline="-25000">
                  <a:solidFill>
                    <a:srgbClr val="5E5E5E"/>
                  </a:solidFill>
                  <a:latin typeface="Avenir"/>
                  <a:ea typeface="Avenir"/>
                  <a:cs typeface="Avenir"/>
                  <a:sym typeface="Avenir"/>
                </a:rPr>
                <a:t>0 </a:t>
              </a:r>
              <a:endParaRPr/>
            </a:p>
          </p:txBody>
        </p:sp>
        <p:cxnSp>
          <p:nvCxnSpPr>
            <p:cNvPr id="774" name="Google Shape;774;p58"/>
            <p:cNvCxnSpPr/>
            <p:nvPr/>
          </p:nvCxnSpPr>
          <p:spPr>
            <a:xfrm>
              <a:off x="2416966" y="1114065"/>
              <a:ext cx="632243" cy="1"/>
            </a:xfrm>
            <a:prstGeom prst="straightConnector1">
              <a:avLst/>
            </a:prstGeom>
            <a:noFill/>
            <a:ln w="25400" cap="flat" cmpd="sng">
              <a:solidFill>
                <a:srgbClr val="000000"/>
              </a:solidFill>
              <a:prstDash val="solid"/>
              <a:miter lim="4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59"/>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80" name="Google Shape;780;p59"/>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81" name="Google Shape;781;p59"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82" name="Google Shape;782;p59"/>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83" name="Google Shape;783;p59"/>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84" name="Google Shape;784;p59"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85" name="Google Shape;785;p59"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86" name="Google Shape;786;p59"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87" name="Google Shape;787;p59"/>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788" name="Google Shape;788;p59"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789" name="Google Shape;789;p59"/>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790" name="Google Shape;790;p59"/>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91" name="Google Shape;791;p59"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792" name="Google Shape;792;p59"/>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793" name="Google Shape;793;p59"/>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794" name="Google Shape;794;p59"/>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95" name="Google Shape;795;p59" descr="Line Shape"/>
          <p:cNvPicPr preferRelativeResize="0"/>
          <p:nvPr/>
        </p:nvPicPr>
        <p:blipFill rotWithShape="1">
          <a:blip r:embed="rId4">
            <a:alphaModFix/>
          </a:blip>
          <a:srcRect/>
          <a:stretch/>
        </p:blipFill>
        <p:spPr>
          <a:xfrm>
            <a:off x="15910027" y="12265273"/>
            <a:ext cx="1321167" cy="375751"/>
          </a:xfrm>
          <a:prstGeom prst="rect">
            <a:avLst/>
          </a:prstGeom>
          <a:noFill/>
          <a:ln>
            <a:noFill/>
          </a:ln>
        </p:spPr>
      </p:pic>
      <p:sp>
        <p:nvSpPr>
          <p:cNvPr id="796" name="Google Shape;796;p59"/>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97" name="Google Shape;797;p59"/>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98" name="Google Shape;798;p59"/>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99" name="Google Shape;799;p59"/>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00" name="Google Shape;800;p59"/>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01" name="Google Shape;801;p59"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02" name="Google Shape;802;p59"/>
          <p:cNvSpPr/>
          <p:nvPr/>
        </p:nvSpPr>
        <p:spPr>
          <a:xfrm>
            <a:off x="12891930" y="5968530"/>
            <a:ext cx="4351800" cy="3893242"/>
          </a:xfrm>
          <a:custGeom>
            <a:avLst/>
            <a:gdLst/>
            <a:ahLst/>
            <a:cxnLst/>
            <a:rect l="l" t="t" r="r" b="b"/>
            <a:pathLst>
              <a:path w="21600" h="21600" extrusionOk="0">
                <a:moveTo>
                  <a:pt x="0" y="0"/>
                </a:moveTo>
                <a:cubicBezTo>
                  <a:pt x="3278" y="13274"/>
                  <a:pt x="10478" y="20474"/>
                  <a:pt x="21600" y="21600"/>
                </a:cubicBezTo>
              </a:path>
            </a:pathLst>
          </a:custGeom>
          <a:noFill/>
          <a:ln w="25400" cap="flat" cmpd="sng">
            <a:solidFill>
              <a:srgbClr val="000000"/>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03" name="Google Shape;803;p59"/>
          <p:cNvSpPr txBox="1"/>
          <p:nvPr/>
        </p:nvSpPr>
        <p:spPr>
          <a:xfrm>
            <a:off x="12421878" y="4999562"/>
            <a:ext cx="953304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 the type II error, the probability of not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1</a:t>
            </a:r>
            <a:r>
              <a:rPr lang="en-US" sz="3200" b="0" i="0" u="none" strike="noStrike" cap="none">
                <a:solidFill>
                  <a:srgbClr val="5E5E5E"/>
                </a:solidFill>
                <a:latin typeface="Avenir"/>
                <a:ea typeface="Avenir"/>
                <a:cs typeface="Avenir"/>
                <a:sym typeface="Avenir"/>
              </a:rPr>
              <a:t> is correct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0" name="Google Shape;100;p21"/>
          <p:cNvGrpSpPr/>
          <p:nvPr/>
        </p:nvGrpSpPr>
        <p:grpSpPr>
          <a:xfrm>
            <a:off x="6286401" y="2341932"/>
            <a:ext cx="12913934" cy="10767689"/>
            <a:chOff x="0" y="0"/>
            <a:chExt cx="12913933" cy="10767688"/>
          </a:xfrm>
        </p:grpSpPr>
        <p:sp>
          <p:nvSpPr>
            <p:cNvPr id="101" name="Google Shape;101;p21"/>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02" name="Google Shape;102;p21"/>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03" name="Google Shape;103;p21"/>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04" name="Google Shape;104;p21"/>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05" name="Google Shape;105;p21"/>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06" name="Google Shape;106;p21"/>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07" name="Google Shape;107;p21"/>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8" name="Google Shape;108;p21"/>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9" name="Google Shape;109;p21"/>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0" name="Google Shape;110;p21"/>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1" name="Google Shape;111;p21"/>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2" name="Google Shape;112;p21"/>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13" name="Google Shape;113;p21"/>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14" name="Google Shape;114;p21"/>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15" name="Google Shape;115;p21"/>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16" name="Google Shape;116;p21"/>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17" name="Google Shape;117;p21"/>
          <p:cNvSpPr txBox="1">
            <a:spLocks noGrp="1"/>
          </p:cNvSpPr>
          <p:nvPr>
            <p:ph type="title" idx="4294967295"/>
          </p:nvPr>
        </p:nvSpPr>
        <p:spPr>
          <a:xfrm>
            <a:off x="1206500" y="1079500"/>
            <a:ext cx="23167800" cy="14352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18" name="Google Shape;118;p21"/>
          <p:cNvSpPr txBox="1"/>
          <p:nvPr/>
        </p:nvSpPr>
        <p:spPr>
          <a:xfrm>
            <a:off x="10562337" y="13282452"/>
            <a:ext cx="13812013"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R. J. MacKay. R. W. Oldford. "Scientific Method, Statistical Method and the Speed of Light." Statist. Sci. 15 (3) 254 - 278, August 2000.</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809" name="Google Shape;809;p60"/>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810" name="Google Shape;810;p60"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811" name="Google Shape;811;p60"/>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812" name="Google Shape;812;p60"/>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13" name="Google Shape;813;p60"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814" name="Google Shape;814;p60"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815" name="Google Shape;815;p60"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816" name="Google Shape;816;p60"/>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817" name="Google Shape;817;p60"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818" name="Google Shape;818;p60"/>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819" name="Google Shape;819;p60"/>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20" name="Google Shape;820;p60"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821" name="Google Shape;821;p60"/>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822" name="Google Shape;822;p60"/>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823" name="Google Shape;823;p60"/>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sp>
        <p:nvSpPr>
          <p:cNvPr id="824" name="Google Shape;824;p60"/>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825" name="Google Shape;825;p60"/>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826" name="Google Shape;826;p60"/>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827" name="Google Shape;827;p60"/>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28" name="Google Shape;828;p60"/>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29" name="Google Shape;829;p60"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30" name="Google Shape;830;p60"/>
          <p:cNvSpPr txBox="1"/>
          <p:nvPr/>
        </p:nvSpPr>
        <p:spPr>
          <a:xfrm>
            <a:off x="12421878" y="4999562"/>
            <a:ext cx="943234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θ → the type II error, the probability of not rejecting</a:t>
            </a:r>
            <a:endParaRPr/>
          </a:p>
          <a:p>
            <a:pPr marL="0" marR="0" lvl="2" indent="9144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1</a:t>
            </a:r>
            <a:r>
              <a:rPr lang="en-US" sz="3200" b="0" i="0" u="none" strike="noStrike" cap="none">
                <a:solidFill>
                  <a:srgbClr val="5E5E5E"/>
                </a:solidFill>
                <a:latin typeface="Avenir"/>
                <a:ea typeface="Avenir"/>
                <a:cs typeface="Avenir"/>
                <a:sym typeface="Avenir"/>
              </a:rPr>
              <a:t> is correct </a:t>
            </a:r>
            <a:endParaRPr/>
          </a:p>
        </p:txBody>
      </p:sp>
      <p:pic>
        <p:nvPicPr>
          <p:cNvPr id="831" name="Google Shape;831;p60" descr="Line Shape"/>
          <p:cNvPicPr preferRelativeResize="0"/>
          <p:nvPr/>
        </p:nvPicPr>
        <p:blipFill rotWithShape="1">
          <a:blip r:embed="rId9">
            <a:alphaModFix/>
          </a:blip>
          <a:srcRect/>
          <a:stretch/>
        </p:blipFill>
        <p:spPr>
          <a:xfrm>
            <a:off x="12521773" y="8375013"/>
            <a:ext cx="4830838" cy="4328042"/>
          </a:xfrm>
          <a:prstGeom prst="rect">
            <a:avLst/>
          </a:prstGeom>
          <a:noFill/>
          <a:ln>
            <a:noFill/>
          </a:ln>
        </p:spPr>
      </p:pic>
      <p:sp>
        <p:nvSpPr>
          <p:cNvPr id="832" name="Google Shape;832;p60"/>
          <p:cNvSpPr txBox="1"/>
          <p:nvPr/>
        </p:nvSpPr>
        <p:spPr>
          <a:xfrm>
            <a:off x="12389012" y="6388155"/>
            <a:ext cx="9950098"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1- θ → Power is the probability that we actually detect </a:t>
            </a:r>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an effect that exists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1"/>
          <p:cNvSpPr/>
          <p:nvPr/>
        </p:nvSpPr>
        <p:spPr>
          <a:xfrm>
            <a:off x="2073593" y="3787261"/>
            <a:ext cx="8187156" cy="8187156"/>
          </a:xfrm>
          <a:custGeom>
            <a:avLst/>
            <a:gdLst/>
            <a:ahLst/>
            <a:cxnLst/>
            <a:rect l="l" t="t" r="r" b="b"/>
            <a:pathLst>
              <a:path w="21600" h="21600" extrusionOk="0">
                <a:moveTo>
                  <a:pt x="0" y="10800"/>
                </a:moveTo>
                <a:lnTo>
                  <a:pt x="10800" y="21600"/>
                </a:lnTo>
                <a:lnTo>
                  <a:pt x="21600" y="10800"/>
                </a:lnTo>
                <a:lnTo>
                  <a:pt x="10800" y="0"/>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38" name="Google Shape;838;p61"/>
          <p:cNvSpPr/>
          <p:nvPr/>
        </p:nvSpPr>
        <p:spPr>
          <a:xfrm>
            <a:off x="2792336"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Effect Size (δ) </a:t>
            </a:r>
            <a:endParaRPr/>
          </a:p>
        </p:txBody>
      </p:sp>
      <p:sp>
        <p:nvSpPr>
          <p:cNvPr id="839" name="Google Shape;839;p61"/>
          <p:cNvSpPr/>
          <p:nvPr/>
        </p:nvSpPr>
        <p:spPr>
          <a:xfrm>
            <a:off x="6333362"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Sample Size (n)</a:t>
            </a:r>
            <a:endParaRPr/>
          </a:p>
        </p:txBody>
      </p:sp>
      <p:sp>
        <p:nvSpPr>
          <p:cNvPr id="840" name="Google Shape;840;p61"/>
          <p:cNvSpPr/>
          <p:nvPr/>
        </p:nvSpPr>
        <p:spPr>
          <a:xfrm>
            <a:off x="2792336"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Significance Level (⍺)</a:t>
            </a:r>
            <a:endParaRPr/>
          </a:p>
        </p:txBody>
      </p:sp>
      <p:sp>
        <p:nvSpPr>
          <p:cNvPr id="841" name="Google Shape;841;p61"/>
          <p:cNvSpPr/>
          <p:nvPr/>
        </p:nvSpPr>
        <p:spPr>
          <a:xfrm>
            <a:off x="6333362"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Power (1 − θ)</a:t>
            </a:r>
            <a:endParaRPr/>
          </a:p>
        </p:txBody>
      </p:sp>
      <p:sp>
        <p:nvSpPr>
          <p:cNvPr id="842" name="Google Shape;842;p61"/>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a:t>
            </a:r>
            <a:endParaRPr/>
          </a:p>
        </p:txBody>
      </p:sp>
      <p:sp>
        <p:nvSpPr>
          <p:cNvPr id="843" name="Google Shape;843;p61"/>
          <p:cNvSpPr txBox="1">
            <a:spLocks noGrp="1"/>
          </p:cNvSpPr>
          <p:nvPr>
            <p:ph type="body" idx="4294967295"/>
          </p:nvPr>
        </p:nvSpPr>
        <p:spPr>
          <a:xfrm>
            <a:off x="10774367" y="4248504"/>
            <a:ext cx="12403132" cy="8256012"/>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a:latin typeface="Avenir"/>
                <a:ea typeface="Avenir"/>
                <a:cs typeface="Avenir"/>
                <a:sym typeface="Avenir"/>
              </a:rPr>
              <a:t>The four concepts are linked</a:t>
            </a:r>
            <a:endParaRPr/>
          </a:p>
          <a:p>
            <a:pPr marL="536447" lvl="0" indent="-536447" algn="l" rtl="0">
              <a:lnSpc>
                <a:spcPct val="90000"/>
              </a:lnSpc>
              <a:spcBef>
                <a:spcPts val="3900"/>
              </a:spcBef>
              <a:spcAft>
                <a:spcPts val="0"/>
              </a:spcAft>
              <a:buClr>
                <a:srgbClr val="000000"/>
              </a:buClr>
              <a:buSzPts val="5196"/>
              <a:buFont typeface="Avenir"/>
              <a:buChar char="•"/>
            </a:pPr>
            <a:r>
              <a:rPr lang="en-US" sz="4224">
                <a:latin typeface="Avenir"/>
                <a:ea typeface="Avenir"/>
                <a:cs typeface="Avenir"/>
                <a:sym typeface="Avenir"/>
              </a:rPr>
              <a:t>If we know three, we can work out the forth </a:t>
            </a:r>
            <a:endParaRPr/>
          </a:p>
          <a:p>
            <a:pPr marL="536447" lvl="0" indent="-536447" algn="l" rtl="0">
              <a:lnSpc>
                <a:spcPct val="90000"/>
              </a:lnSpc>
              <a:spcBef>
                <a:spcPts val="3900"/>
              </a:spcBef>
              <a:spcAft>
                <a:spcPts val="0"/>
              </a:spcAft>
              <a:buClr>
                <a:schemeClr val="accent1"/>
              </a:buClr>
              <a:buSzPts val="5166"/>
              <a:buFont typeface="Avenir"/>
              <a:buChar char="•"/>
            </a:pPr>
            <a:r>
              <a:rPr lang="en-US">
                <a:solidFill>
                  <a:schemeClr val="accent1"/>
                </a:solidFill>
              </a:rPr>
              <a:t>Power calculation:</a:t>
            </a:r>
            <a:r>
              <a:rPr lang="en-US" sz="4224">
                <a:latin typeface="Avenir"/>
                <a:ea typeface="Avenir"/>
                <a:cs typeface="Avenir"/>
                <a:sym typeface="Avenir"/>
              </a:rPr>
              <a:t> Aim is to define the probability (1-θ) to detect an effect size of interest (δ) at the ⍺ level with a sample size of </a:t>
            </a:r>
            <a:r>
              <a:rPr lang="en-US" i="1">
                <a:latin typeface="Avenir"/>
                <a:ea typeface="Avenir"/>
                <a:cs typeface="Avenir"/>
                <a:sym typeface="Avenir"/>
              </a:rPr>
              <a:t>n</a:t>
            </a:r>
            <a:r>
              <a:rPr lang="en-US">
                <a:latin typeface="Avenir"/>
                <a:ea typeface="Avenir"/>
                <a:cs typeface="Avenir"/>
                <a:sym typeface="Avenir"/>
              </a:rPr>
              <a:t> </a:t>
            </a:r>
            <a:r>
              <a:rPr lang="en-US" sz="4224">
                <a:latin typeface="Avenir"/>
                <a:ea typeface="Avenir"/>
                <a:cs typeface="Avenir"/>
                <a:sym typeface="Avenir"/>
              </a:rPr>
              <a:t>biological replicates </a:t>
            </a:r>
            <a:endParaRPr/>
          </a:p>
          <a:p>
            <a:pPr marL="536447" lvl="0" indent="-536447" algn="l" rtl="0">
              <a:lnSpc>
                <a:spcPct val="90000"/>
              </a:lnSpc>
              <a:spcBef>
                <a:spcPts val="3900"/>
              </a:spcBef>
              <a:spcAft>
                <a:spcPts val="0"/>
              </a:spcAft>
              <a:buClr>
                <a:schemeClr val="accent1"/>
              </a:buClr>
              <a:buSzPts val="5166"/>
              <a:buFont typeface="Avenir"/>
              <a:buChar char="•"/>
            </a:pPr>
            <a:r>
              <a:rPr lang="en-US">
                <a:solidFill>
                  <a:schemeClr val="accent1"/>
                </a:solidFill>
              </a:rPr>
              <a:t>Sample size calculation:</a:t>
            </a:r>
            <a:r>
              <a:rPr lang="en-US" sz="4224">
                <a:latin typeface="Avenir"/>
                <a:ea typeface="Avenir"/>
                <a:cs typeface="Avenir"/>
                <a:sym typeface="Avenir"/>
              </a:rPr>
              <a:t> Aim is to define the sample size (</a:t>
            </a:r>
            <a:r>
              <a:rPr lang="en-US" i="1">
                <a:latin typeface="Avenir"/>
                <a:ea typeface="Avenir"/>
                <a:cs typeface="Avenir"/>
                <a:sym typeface="Avenir"/>
              </a:rPr>
              <a:t>n</a:t>
            </a:r>
            <a:r>
              <a:rPr lang="en-US" sz="4224">
                <a:latin typeface="Avenir"/>
                <a:ea typeface="Avenir"/>
                <a:cs typeface="Avenir"/>
                <a:sym typeface="Avenir"/>
              </a:rPr>
              <a:t>) allowing to detect an effect size of interest (δ) at the α level with a given probability (1 − θ).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62"/>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 in Differential Expression Analysis</a:t>
            </a:r>
            <a:endParaRPr/>
          </a:p>
        </p:txBody>
      </p:sp>
      <p:pic>
        <p:nvPicPr>
          <p:cNvPr id="849" name="Google Shape;849;p62" descr="Image"/>
          <p:cNvPicPr preferRelativeResize="0"/>
          <p:nvPr/>
        </p:nvPicPr>
        <p:blipFill rotWithShape="1">
          <a:blip r:embed="rId3">
            <a:alphaModFix/>
          </a:blip>
          <a:srcRect/>
          <a:stretch/>
        </p:blipFill>
        <p:spPr>
          <a:xfrm>
            <a:off x="6455250" y="2975931"/>
            <a:ext cx="10994339" cy="97607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855" name="Google Shape;855;p63"/>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of bulk RNA-seq analysis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64"/>
          <p:cNvPicPr preferRelativeResize="0"/>
          <p:nvPr/>
        </p:nvPicPr>
        <p:blipFill>
          <a:blip r:embed="rId3">
            <a:alphaModFix/>
          </a:blip>
          <a:stretch>
            <a:fillRect/>
          </a:stretch>
        </p:blipFill>
        <p:spPr>
          <a:xfrm>
            <a:off x="11885525" y="5764267"/>
            <a:ext cx="7974050" cy="7383375"/>
          </a:xfrm>
          <a:prstGeom prst="rect">
            <a:avLst/>
          </a:prstGeom>
          <a:noFill/>
          <a:ln>
            <a:noFill/>
          </a:ln>
        </p:spPr>
      </p:pic>
      <p:sp>
        <p:nvSpPr>
          <p:cNvPr id="861" name="Google Shape;861;p64"/>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62" name="Google Shape;862;p64"/>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63" name="Google Shape;863;p64"/>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pic>
        <p:nvPicPr>
          <p:cNvPr id="864" name="Google Shape;864;p64"/>
          <p:cNvPicPr preferRelativeResize="0"/>
          <p:nvPr/>
        </p:nvPicPr>
        <p:blipFill>
          <a:blip r:embed="rId4">
            <a:alphaModFix/>
          </a:blip>
          <a:stretch>
            <a:fillRect/>
          </a:stretch>
        </p:blipFill>
        <p:spPr>
          <a:xfrm rot="5400000" flipH="1">
            <a:off x="14636412" y="8786887"/>
            <a:ext cx="2761100" cy="1519325"/>
          </a:xfrm>
          <a:prstGeom prst="rect">
            <a:avLst/>
          </a:prstGeom>
          <a:noFill/>
          <a:ln>
            <a:noFill/>
          </a:ln>
        </p:spPr>
      </p:pic>
      <p:pic>
        <p:nvPicPr>
          <p:cNvPr id="865" name="Google Shape;865;p64"/>
          <p:cNvPicPr preferRelativeResize="0"/>
          <p:nvPr/>
        </p:nvPicPr>
        <p:blipFill>
          <a:blip r:embed="rId4">
            <a:alphaModFix/>
          </a:blip>
          <a:stretch>
            <a:fillRect/>
          </a:stretch>
        </p:blipFill>
        <p:spPr>
          <a:xfrm rot="5400000" flipH="1">
            <a:off x="17490762" y="6633812"/>
            <a:ext cx="2761100" cy="1519325"/>
          </a:xfrm>
          <a:prstGeom prst="rect">
            <a:avLst/>
          </a:prstGeom>
          <a:noFill/>
          <a:ln>
            <a:noFill/>
          </a:ln>
        </p:spPr>
      </p:pic>
      <p:sp>
        <p:nvSpPr>
          <p:cNvPr id="866" name="Google Shape;866;p64"/>
          <p:cNvSpPr txBox="1"/>
          <p:nvPr/>
        </p:nvSpPr>
        <p:spPr>
          <a:xfrm>
            <a:off x="1113775" y="90368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y</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σ</a:t>
            </a:r>
            <a:r>
              <a:rPr lang="en-US" sz="2700">
                <a:latin typeface="Helvetica Neue"/>
                <a:ea typeface="Helvetica Neue"/>
                <a:cs typeface="Helvetica Neue"/>
                <a:sym typeface="Helvetica Neue"/>
              </a:rPr>
              <a:t> - the standard deviation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867" name="Google Shape;867;p64"/>
          <p:cNvPicPr preferRelativeResize="0"/>
          <p:nvPr/>
        </p:nvPicPr>
        <p:blipFill>
          <a:blip r:embed="rId5">
            <a:alphaModFix/>
          </a:blip>
          <a:stretch>
            <a:fillRect/>
          </a:stretch>
        </p:blipFill>
        <p:spPr>
          <a:xfrm>
            <a:off x="2049950" y="6057904"/>
            <a:ext cx="4480020" cy="874148"/>
          </a:xfrm>
          <a:prstGeom prst="rect">
            <a:avLst/>
          </a:prstGeom>
          <a:noFill/>
          <a:ln>
            <a:noFill/>
          </a:ln>
        </p:spPr>
      </p:pic>
      <p:pic>
        <p:nvPicPr>
          <p:cNvPr id="868" name="Google Shape;868;p64"/>
          <p:cNvPicPr preferRelativeResize="0"/>
          <p:nvPr/>
        </p:nvPicPr>
        <p:blipFill>
          <a:blip r:embed="rId6">
            <a:alphaModFix/>
          </a:blip>
          <a:stretch>
            <a:fillRect/>
          </a:stretch>
        </p:blipFill>
        <p:spPr>
          <a:xfrm>
            <a:off x="1361950" y="7558625"/>
            <a:ext cx="10052725" cy="87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65" descr="Image"/>
          <p:cNvPicPr preferRelativeResize="0"/>
          <p:nvPr/>
        </p:nvPicPr>
        <p:blipFill rotWithShape="1">
          <a:blip r:embed="rId3">
            <a:alphaModFix/>
          </a:blip>
          <a:srcRect/>
          <a:stretch/>
        </p:blipFill>
        <p:spPr>
          <a:xfrm>
            <a:off x="432817" y="4897147"/>
            <a:ext cx="8941361" cy="6527480"/>
          </a:xfrm>
          <a:prstGeom prst="rect">
            <a:avLst/>
          </a:prstGeom>
          <a:noFill/>
          <a:ln>
            <a:noFill/>
          </a:ln>
        </p:spPr>
      </p:pic>
      <p:sp>
        <p:nvSpPr>
          <p:cNvPr id="874" name="Google Shape;874;p65"/>
          <p:cNvSpPr txBox="1"/>
          <p:nvPr/>
        </p:nvSpPr>
        <p:spPr>
          <a:xfrm>
            <a:off x="9567860" y="4778347"/>
            <a:ext cx="13424060" cy="4610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This plot illustrates some common features of RNA-seq count data:</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low number of counts associated with a large proportion of genes</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long right tail due to the lack of any upper limit for expression</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large dynamic range</a:t>
            </a:r>
            <a:endParaRPr/>
          </a:p>
        </p:txBody>
      </p:sp>
      <p:sp>
        <p:nvSpPr>
          <p:cNvPr id="875" name="Google Shape;875;p65"/>
          <p:cNvSpPr txBox="1">
            <a:spLocks noGrp="1"/>
          </p:cNvSpPr>
          <p:nvPr>
            <p:ph type="title" idx="4294967295"/>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76" name="Google Shape;876;p65"/>
          <p:cNvSpPr txBox="1"/>
          <p:nvPr/>
        </p:nvSpPr>
        <p:spPr>
          <a:xfrm>
            <a:off x="9668192" y="9554180"/>
            <a:ext cx="13223396"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Looking at the shape of the histogram, we see that it is not normally distributed.</a:t>
            </a:r>
            <a:endParaRPr/>
          </a:p>
        </p:txBody>
      </p:sp>
      <p:sp>
        <p:nvSpPr>
          <p:cNvPr id="877" name="Google Shape;877;p65"/>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Characteristics of RNA-seq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66"/>
          <p:cNvSpPr txBox="1"/>
          <p:nvPr/>
        </p:nvSpPr>
        <p:spPr>
          <a:xfrm>
            <a:off x="9567860" y="5143100"/>
            <a:ext cx="13424060"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To assess the properties of the data we are working with, we can look at the mean-variance relationship.</a:t>
            </a:r>
            <a:endParaRPr/>
          </a:p>
        </p:txBody>
      </p:sp>
      <p:sp>
        <p:nvSpPr>
          <p:cNvPr id="883" name="Google Shape;883;p66"/>
          <p:cNvSpPr txBox="1">
            <a:spLocks noGrp="1"/>
          </p:cNvSpPr>
          <p:nvPr>
            <p:ph type="title" idx="4294967295"/>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84" name="Google Shape;884;p66"/>
          <p:cNvSpPr txBox="1"/>
          <p:nvPr/>
        </p:nvSpPr>
        <p:spPr>
          <a:xfrm>
            <a:off x="9631904" y="9119737"/>
            <a:ext cx="13223396"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Essentially, the Negative Binomial is a good approximation for data where the mean &lt; variance, as is the case with RNA-Seq count data.</a:t>
            </a:r>
            <a:endParaRPr/>
          </a:p>
        </p:txBody>
      </p:sp>
      <p:pic>
        <p:nvPicPr>
          <p:cNvPr id="885" name="Google Shape;885;p66" descr="Image"/>
          <p:cNvPicPr preferRelativeResize="0"/>
          <p:nvPr/>
        </p:nvPicPr>
        <p:blipFill rotWithShape="1">
          <a:blip r:embed="rId3">
            <a:alphaModFix/>
          </a:blip>
          <a:srcRect/>
          <a:stretch/>
        </p:blipFill>
        <p:spPr>
          <a:xfrm>
            <a:off x="149452" y="5212408"/>
            <a:ext cx="9067578" cy="6149675"/>
          </a:xfrm>
          <a:prstGeom prst="rect">
            <a:avLst/>
          </a:prstGeom>
          <a:noFill/>
          <a:ln>
            <a:noFill/>
          </a:ln>
        </p:spPr>
      </p:pic>
      <p:sp>
        <p:nvSpPr>
          <p:cNvPr id="886" name="Google Shape;886;p66"/>
          <p:cNvSpPr txBox="1"/>
          <p:nvPr/>
        </p:nvSpPr>
        <p:spPr>
          <a:xfrm>
            <a:off x="9531573" y="6778626"/>
            <a:ext cx="13424058"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For the genes with high mean expression, the variance across replicates tends to be greater than the mean (scatter is above the red line).</a:t>
            </a:r>
            <a:endParaRPr/>
          </a:p>
        </p:txBody>
      </p:sp>
      <p:sp>
        <p:nvSpPr>
          <p:cNvPr id="887" name="Google Shape;887;p66"/>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Characteristics of RNA-seq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69"/>
          <p:cNvPicPr preferRelativeResize="0"/>
          <p:nvPr/>
        </p:nvPicPr>
        <p:blipFill>
          <a:blip r:embed="rId3">
            <a:alphaModFix/>
          </a:blip>
          <a:stretch>
            <a:fillRect/>
          </a:stretch>
        </p:blipFill>
        <p:spPr>
          <a:xfrm>
            <a:off x="12412576" y="5330139"/>
            <a:ext cx="8616625" cy="7978356"/>
          </a:xfrm>
          <a:prstGeom prst="rect">
            <a:avLst/>
          </a:prstGeom>
          <a:noFill/>
          <a:ln>
            <a:noFill/>
          </a:ln>
        </p:spPr>
      </p:pic>
      <p:sp>
        <p:nvSpPr>
          <p:cNvPr id="921" name="Google Shape;921;p69"/>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22" name="Google Shape;922;p69"/>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23" name="Google Shape;923;p69"/>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24" name="Google Shape;924;p69"/>
          <p:cNvSpPr txBox="1"/>
          <p:nvPr/>
        </p:nvSpPr>
        <p:spPr>
          <a:xfrm>
            <a:off x="1113775" y="9113050"/>
            <a:ext cx="10595400" cy="558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25" name="Google Shape;925;p69"/>
          <p:cNvPicPr preferRelativeResize="0"/>
          <p:nvPr/>
        </p:nvPicPr>
        <p:blipFill>
          <a:blip r:embed="rId4">
            <a:alphaModFix/>
          </a:blip>
          <a:stretch>
            <a:fillRect/>
          </a:stretch>
        </p:blipFill>
        <p:spPr>
          <a:xfrm rot="5400000" flipH="1">
            <a:off x="14000425" y="7843950"/>
            <a:ext cx="5883825" cy="1367325"/>
          </a:xfrm>
          <a:prstGeom prst="rect">
            <a:avLst/>
          </a:prstGeom>
          <a:noFill/>
          <a:ln>
            <a:noFill/>
          </a:ln>
        </p:spPr>
      </p:pic>
      <p:pic>
        <p:nvPicPr>
          <p:cNvPr id="926" name="Google Shape;926;p69"/>
          <p:cNvPicPr preferRelativeResize="0"/>
          <p:nvPr/>
        </p:nvPicPr>
        <p:blipFill>
          <a:blip r:embed="rId5">
            <a:alphaModFix/>
          </a:blip>
          <a:stretch>
            <a:fillRect/>
          </a:stretch>
        </p:blipFill>
        <p:spPr>
          <a:xfrm rot="5400000" flipH="1">
            <a:off x="17174400" y="7710975"/>
            <a:ext cx="5866200" cy="1491550"/>
          </a:xfrm>
          <a:prstGeom prst="rect">
            <a:avLst/>
          </a:prstGeom>
          <a:noFill/>
          <a:ln>
            <a:noFill/>
          </a:ln>
        </p:spPr>
      </p:pic>
      <p:pic>
        <p:nvPicPr>
          <p:cNvPr id="927" name="Google Shape;927;p69"/>
          <p:cNvPicPr preferRelativeResize="0"/>
          <p:nvPr/>
        </p:nvPicPr>
        <p:blipFill>
          <a:blip r:embed="rId6">
            <a:alphaModFix/>
          </a:blip>
          <a:stretch>
            <a:fillRect/>
          </a:stretch>
        </p:blipFill>
        <p:spPr>
          <a:xfrm>
            <a:off x="2049939" y="5541411"/>
            <a:ext cx="6536085" cy="1186550"/>
          </a:xfrm>
          <a:prstGeom prst="rect">
            <a:avLst/>
          </a:prstGeom>
          <a:noFill/>
          <a:ln>
            <a:noFill/>
          </a:ln>
        </p:spPr>
      </p:pic>
      <p:pic>
        <p:nvPicPr>
          <p:cNvPr id="928" name="Google Shape;928;p69"/>
          <p:cNvPicPr preferRelativeResize="0"/>
          <p:nvPr/>
        </p:nvPicPr>
        <p:blipFill>
          <a:blip r:embed="rId7">
            <a:alphaModFix/>
          </a:blip>
          <a:stretch>
            <a:fillRect/>
          </a:stretch>
        </p:blipFill>
        <p:spPr>
          <a:xfrm>
            <a:off x="4232100" y="6852075"/>
            <a:ext cx="2171763" cy="812050"/>
          </a:xfrm>
          <a:prstGeom prst="rect">
            <a:avLst/>
          </a:prstGeom>
          <a:noFill/>
          <a:ln>
            <a:noFill/>
          </a:ln>
        </p:spPr>
      </p:pic>
      <p:pic>
        <p:nvPicPr>
          <p:cNvPr id="929" name="Google Shape;929;p69"/>
          <p:cNvPicPr preferRelativeResize="0"/>
          <p:nvPr/>
        </p:nvPicPr>
        <p:blipFill>
          <a:blip r:embed="rId8">
            <a:alphaModFix/>
          </a:blip>
          <a:stretch>
            <a:fillRect/>
          </a:stretch>
        </p:blipFill>
        <p:spPr>
          <a:xfrm>
            <a:off x="586850" y="7788250"/>
            <a:ext cx="11517344" cy="113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0"/>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35" name="Google Shape;935;p70"/>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36" name="Google Shape;936;p70"/>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37" name="Google Shape;937;p70"/>
          <p:cNvSpPr txBox="1"/>
          <p:nvPr/>
        </p:nvSpPr>
        <p:spPr>
          <a:xfrm>
            <a:off x="1113775" y="9113050"/>
            <a:ext cx="10595400" cy="558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 </a:t>
            </a:r>
            <a:r>
              <a:rPr lang="en-US" sz="2700">
                <a:latin typeface="Helvetica Neue"/>
                <a:ea typeface="Helvetica Neue"/>
                <a:cs typeface="Helvetica Neue"/>
                <a:sym typeface="Helvetica Neue"/>
              </a:rPr>
              <a:t>-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38" name="Google Shape;938;p70"/>
          <p:cNvPicPr preferRelativeResize="0"/>
          <p:nvPr/>
        </p:nvPicPr>
        <p:blipFill>
          <a:blip r:embed="rId3">
            <a:alphaModFix/>
          </a:blip>
          <a:stretch>
            <a:fillRect/>
          </a:stretch>
        </p:blipFill>
        <p:spPr>
          <a:xfrm>
            <a:off x="2049939" y="5541411"/>
            <a:ext cx="6536085" cy="1186550"/>
          </a:xfrm>
          <a:prstGeom prst="rect">
            <a:avLst/>
          </a:prstGeom>
          <a:noFill/>
          <a:ln>
            <a:noFill/>
          </a:ln>
        </p:spPr>
      </p:pic>
      <p:pic>
        <p:nvPicPr>
          <p:cNvPr id="939" name="Google Shape;939;p70"/>
          <p:cNvPicPr preferRelativeResize="0"/>
          <p:nvPr/>
        </p:nvPicPr>
        <p:blipFill>
          <a:blip r:embed="rId4">
            <a:alphaModFix/>
          </a:blip>
          <a:stretch>
            <a:fillRect/>
          </a:stretch>
        </p:blipFill>
        <p:spPr>
          <a:xfrm>
            <a:off x="4232100" y="6852075"/>
            <a:ext cx="2171763" cy="812050"/>
          </a:xfrm>
          <a:prstGeom prst="rect">
            <a:avLst/>
          </a:prstGeom>
          <a:noFill/>
          <a:ln>
            <a:noFill/>
          </a:ln>
        </p:spPr>
      </p:pic>
      <p:sp>
        <p:nvSpPr>
          <p:cNvPr id="940" name="Google Shape;940;p70"/>
          <p:cNvSpPr/>
          <p:nvPr/>
        </p:nvSpPr>
        <p:spPr>
          <a:xfrm>
            <a:off x="7323450" y="5781475"/>
            <a:ext cx="889500" cy="81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1" name="Google Shape;941;p70"/>
          <p:cNvPicPr preferRelativeResize="0"/>
          <p:nvPr/>
        </p:nvPicPr>
        <p:blipFill rotWithShape="1">
          <a:blip r:embed="rId5">
            <a:alphaModFix/>
          </a:blip>
          <a:srcRect l="51964"/>
          <a:stretch/>
        </p:blipFill>
        <p:spPr>
          <a:xfrm>
            <a:off x="13670075" y="5855225"/>
            <a:ext cx="6994000" cy="7177550"/>
          </a:xfrm>
          <a:prstGeom prst="rect">
            <a:avLst/>
          </a:prstGeom>
          <a:noFill/>
          <a:ln>
            <a:noFill/>
          </a:ln>
        </p:spPr>
      </p:pic>
      <p:pic>
        <p:nvPicPr>
          <p:cNvPr id="942" name="Google Shape;942;p70"/>
          <p:cNvPicPr preferRelativeResize="0"/>
          <p:nvPr/>
        </p:nvPicPr>
        <p:blipFill>
          <a:blip r:embed="rId6">
            <a:alphaModFix/>
          </a:blip>
          <a:stretch>
            <a:fillRect/>
          </a:stretch>
        </p:blipFill>
        <p:spPr>
          <a:xfrm>
            <a:off x="586850" y="7788250"/>
            <a:ext cx="11517344" cy="1133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p71"/>
          <p:cNvPicPr preferRelativeResize="0"/>
          <p:nvPr/>
        </p:nvPicPr>
        <p:blipFill>
          <a:blip r:embed="rId3">
            <a:alphaModFix/>
          </a:blip>
          <a:stretch>
            <a:fillRect/>
          </a:stretch>
        </p:blipFill>
        <p:spPr>
          <a:xfrm>
            <a:off x="586850" y="7788250"/>
            <a:ext cx="11517344" cy="1133400"/>
          </a:xfrm>
          <a:prstGeom prst="rect">
            <a:avLst/>
          </a:prstGeom>
          <a:noFill/>
          <a:ln>
            <a:noFill/>
          </a:ln>
        </p:spPr>
      </p:pic>
      <p:sp>
        <p:nvSpPr>
          <p:cNvPr id="948" name="Google Shape;948;p71"/>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49" name="Google Shape;949;p71"/>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50" name="Google Shape;950;p71"/>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51" name="Google Shape;951;p71"/>
          <p:cNvSpPr txBox="1"/>
          <p:nvPr/>
        </p:nvSpPr>
        <p:spPr>
          <a:xfrm>
            <a:off x="1113775" y="9113050"/>
            <a:ext cx="10595400" cy="558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52" name="Google Shape;952;p71"/>
          <p:cNvPicPr preferRelativeResize="0"/>
          <p:nvPr/>
        </p:nvPicPr>
        <p:blipFill>
          <a:blip r:embed="rId4">
            <a:alphaModFix/>
          </a:blip>
          <a:stretch>
            <a:fillRect/>
          </a:stretch>
        </p:blipFill>
        <p:spPr>
          <a:xfrm>
            <a:off x="2049939" y="5541411"/>
            <a:ext cx="6536085" cy="1186550"/>
          </a:xfrm>
          <a:prstGeom prst="rect">
            <a:avLst/>
          </a:prstGeom>
          <a:noFill/>
          <a:ln>
            <a:noFill/>
          </a:ln>
        </p:spPr>
      </p:pic>
      <p:pic>
        <p:nvPicPr>
          <p:cNvPr id="953" name="Google Shape;953;p71"/>
          <p:cNvPicPr preferRelativeResize="0"/>
          <p:nvPr/>
        </p:nvPicPr>
        <p:blipFill>
          <a:blip r:embed="rId5">
            <a:alphaModFix/>
          </a:blip>
          <a:stretch>
            <a:fillRect/>
          </a:stretch>
        </p:blipFill>
        <p:spPr>
          <a:xfrm>
            <a:off x="4232100" y="6852075"/>
            <a:ext cx="2171763" cy="812050"/>
          </a:xfrm>
          <a:prstGeom prst="rect">
            <a:avLst/>
          </a:prstGeom>
          <a:noFill/>
          <a:ln>
            <a:noFill/>
          </a:ln>
        </p:spPr>
      </p:pic>
      <p:sp>
        <p:nvSpPr>
          <p:cNvPr id="954" name="Google Shape;954;p71"/>
          <p:cNvSpPr txBox="1"/>
          <p:nvPr/>
        </p:nvSpPr>
        <p:spPr>
          <a:xfrm>
            <a:off x="13695325" y="6242425"/>
            <a:ext cx="10302600" cy="4119900"/>
          </a:xfrm>
          <a:prstGeom prst="rect">
            <a:avLst/>
          </a:prstGeom>
          <a:noFill/>
          <a:ln>
            <a:noFill/>
          </a:ln>
        </p:spPr>
        <p:txBody>
          <a:bodyPr spcFirstLastPara="1" wrap="square" lIns="50800" tIns="50800" rIns="50800" bIns="50800" anchor="ctr" anchorCtr="0">
            <a:spAutoFit/>
          </a:bodyPr>
          <a:lstStyle/>
          <a:p>
            <a:pPr marL="0" marR="0" lvl="0" indent="0" algn="l" rtl="0">
              <a:lnSpc>
                <a:spcPct val="150000"/>
              </a:lnSpc>
              <a:spcBef>
                <a:spcPts val="0"/>
              </a:spcBef>
              <a:spcAft>
                <a:spcPts val="0"/>
              </a:spcAft>
              <a:buClr>
                <a:srgbClr val="000000"/>
              </a:buClr>
              <a:buSzPts val="3600"/>
              <a:buFont typeface="Avenir"/>
              <a:buNone/>
            </a:pPr>
            <a:r>
              <a:rPr lang="en-US" sz="3600" b="0" i="0" u="none" strike="noStrike" cap="none">
                <a:solidFill>
                  <a:schemeClr val="accent5"/>
                </a:solidFill>
                <a:latin typeface="Avenir"/>
                <a:ea typeface="Avenir"/>
                <a:cs typeface="Avenir"/>
                <a:sym typeface="Avenir"/>
              </a:rPr>
              <a:t>Coefficients</a:t>
            </a:r>
            <a:r>
              <a:rPr lang="en-US" sz="3600" b="0" i="0" u="none" strike="noStrike" cap="none">
                <a:solidFill>
                  <a:srgbClr val="000000"/>
                </a:solidFill>
                <a:latin typeface="Avenir"/>
                <a:ea typeface="Avenir"/>
                <a:cs typeface="Avenir"/>
                <a:sym typeface="Avenir"/>
              </a:rPr>
              <a:t> are estimated for each sample group along with their standard error. </a:t>
            </a:r>
            <a:endParaRPr sz="3600" b="0" i="0" u="none" strike="noStrike" cap="none">
              <a:solidFill>
                <a:srgbClr val="000000"/>
              </a:solidFill>
              <a:latin typeface="Avenir"/>
              <a:ea typeface="Avenir"/>
              <a:cs typeface="Avenir"/>
              <a:sym typeface="Avenir"/>
            </a:endParaRPr>
          </a:p>
          <a:p>
            <a:pPr marL="0" marR="0" lvl="0" indent="0" algn="l" rtl="0">
              <a:lnSpc>
                <a:spcPct val="15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The coefficients are the estimates for the </a:t>
            </a:r>
            <a:r>
              <a:rPr lang="en-US" sz="3900" b="1" i="0" u="none" strike="noStrike" cap="none">
                <a:solidFill>
                  <a:srgbClr val="000000"/>
                </a:solidFill>
                <a:latin typeface="Avenir"/>
                <a:ea typeface="Avenir"/>
                <a:cs typeface="Avenir"/>
                <a:sym typeface="Avenir"/>
              </a:rPr>
              <a:t>log2 fold-changes</a:t>
            </a:r>
            <a:r>
              <a:rPr lang="en-US" sz="3600" b="0" i="0" u="none" strike="noStrike" cap="none">
                <a:solidFill>
                  <a:srgbClr val="000000"/>
                </a:solidFill>
                <a:latin typeface="Avenir"/>
                <a:ea typeface="Avenir"/>
                <a:cs typeface="Avenir"/>
                <a:sym typeface="Avenir"/>
              </a:rPr>
              <a:t>, and will be used as input for hypothesis testing.</a:t>
            </a:r>
            <a:endParaRPr/>
          </a:p>
        </p:txBody>
      </p:sp>
      <p:sp>
        <p:nvSpPr>
          <p:cNvPr id="955" name="Google Shape;955;p71"/>
          <p:cNvSpPr/>
          <p:nvPr/>
        </p:nvSpPr>
        <p:spPr>
          <a:xfrm>
            <a:off x="3123850" y="7964800"/>
            <a:ext cx="682800" cy="66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p:nvPr/>
        </p:nvSpPr>
        <p:spPr>
          <a:xfrm>
            <a:off x="4419250" y="7964800"/>
            <a:ext cx="682800" cy="66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1"/>
          <p:cNvSpPr/>
          <p:nvPr/>
        </p:nvSpPr>
        <p:spPr>
          <a:xfrm>
            <a:off x="8762650" y="7964800"/>
            <a:ext cx="682800" cy="66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p22"/>
          <p:cNvGrpSpPr/>
          <p:nvPr/>
        </p:nvGrpSpPr>
        <p:grpSpPr>
          <a:xfrm>
            <a:off x="6286401" y="2341932"/>
            <a:ext cx="12913934" cy="10767689"/>
            <a:chOff x="0" y="0"/>
            <a:chExt cx="12913933" cy="10767688"/>
          </a:xfrm>
        </p:grpSpPr>
        <p:sp>
          <p:nvSpPr>
            <p:cNvPr id="124" name="Google Shape;124;p22"/>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25" name="Google Shape;125;p22"/>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26" name="Google Shape;126;p22"/>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27" name="Google Shape;127;p22"/>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28" name="Google Shape;128;p22"/>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29" name="Google Shape;129;p22"/>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30" name="Google Shape;130;p22"/>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1" name="Google Shape;131;p22"/>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2" name="Google Shape;132;p22"/>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3" name="Google Shape;133;p22"/>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4" name="Google Shape;134;p22"/>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5" name="Google Shape;135;p22"/>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36" name="Google Shape;136;p22"/>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37" name="Google Shape;137;p22"/>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38" name="Google Shape;138;p22"/>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39" name="Google Shape;139;p22"/>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40" name="Google Shape;140;p22"/>
          <p:cNvSpPr txBox="1">
            <a:spLocks noGrp="1"/>
          </p:cNvSpPr>
          <p:nvPr>
            <p:ph type="title" idx="4294967295"/>
          </p:nvPr>
        </p:nvSpPr>
        <p:spPr>
          <a:xfrm>
            <a:off x="1206500" y="1079500"/>
            <a:ext cx="23177400" cy="14352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41" name="Google Shape;141;p22"/>
          <p:cNvSpPr/>
          <p:nvPr/>
        </p:nvSpPr>
        <p:spPr>
          <a:xfrm>
            <a:off x="15343234" y="2304413"/>
            <a:ext cx="7827271" cy="1757573"/>
          </a:xfrm>
          <a:prstGeom prst="roundRect">
            <a:avLst>
              <a:gd name="adj" fmla="val 16953"/>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Toxoplasma gondii infection causes a host of severe neurological disorders. Our understanding of the molecular mechanisms associated with infection is incomplete.  </a:t>
            </a:r>
            <a:endParaRPr/>
          </a:p>
        </p:txBody>
      </p:sp>
      <p:sp>
        <p:nvSpPr>
          <p:cNvPr id="142" name="Google Shape;142;p22"/>
          <p:cNvSpPr/>
          <p:nvPr/>
        </p:nvSpPr>
        <p:spPr>
          <a:xfrm>
            <a:off x="15343234" y="4165633"/>
            <a:ext cx="7827271" cy="1115600"/>
          </a:xfrm>
          <a:prstGeom prst="roundRect">
            <a:avLst>
              <a:gd name="adj" fmla="val 2670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We want to study the effect of Toxoplasma gondii infection (</a:t>
            </a:r>
            <a:r>
              <a:rPr lang="en-US" sz="2000" b="0" i="0" u="sng" strike="noStrike" cap="none">
                <a:solidFill>
                  <a:srgbClr val="5E5E5E"/>
                </a:solidFill>
                <a:latin typeface="Avenir"/>
                <a:ea typeface="Avenir"/>
                <a:cs typeface="Avenir"/>
                <a:sym typeface="Avenir"/>
              </a:rPr>
              <a:t>chronic</a:t>
            </a:r>
            <a:r>
              <a:rPr lang="en-US" sz="2000" b="0" i="0" u="none" strike="noStrike" cap="none">
                <a:solidFill>
                  <a:srgbClr val="5E5E5E"/>
                </a:solidFill>
                <a:latin typeface="Avenir"/>
                <a:ea typeface="Avenir"/>
                <a:cs typeface="Avenir"/>
                <a:sym typeface="Avenir"/>
              </a:rPr>
              <a:t> and </a:t>
            </a:r>
            <a:r>
              <a:rPr lang="en-US" sz="2000" b="0" i="0" u="sng" strike="noStrike" cap="none">
                <a:solidFill>
                  <a:srgbClr val="5E5E5E"/>
                </a:solidFill>
                <a:latin typeface="Avenir"/>
                <a:ea typeface="Avenir"/>
                <a:cs typeface="Avenir"/>
                <a:sym typeface="Avenir"/>
              </a:rPr>
              <a:t>acute</a:t>
            </a:r>
            <a:r>
              <a:rPr lang="en-US" sz="2000" b="0" i="0" u="none" strike="noStrike" cap="none">
                <a:solidFill>
                  <a:srgbClr val="5E5E5E"/>
                </a:solidFill>
                <a:latin typeface="Avenir"/>
                <a:ea typeface="Avenir"/>
                <a:cs typeface="Avenir"/>
                <a:sym typeface="Avenir"/>
              </a:rPr>
              <a:t>) in mouse brain</a:t>
            </a:r>
            <a:endParaRPr/>
          </a:p>
        </p:txBody>
      </p:sp>
      <p:sp>
        <p:nvSpPr>
          <p:cNvPr id="143" name="Google Shape;143;p22"/>
          <p:cNvSpPr/>
          <p:nvPr/>
        </p:nvSpPr>
        <p:spPr>
          <a:xfrm>
            <a:off x="19143650" y="5931968"/>
            <a:ext cx="4299482" cy="2304107"/>
          </a:xfrm>
          <a:prstGeom prst="roundRect">
            <a:avLst>
              <a:gd name="adj" fmla="val 12932"/>
            </a:avLst>
          </a:prstGeom>
          <a:solidFill>
            <a:srgbClr val="D5D5D5"/>
          </a:solidFill>
          <a:ln>
            <a:noFill/>
          </a:ln>
        </p:spPr>
        <p:txBody>
          <a:bodyPr spcFirstLastPara="1" wrap="square" lIns="50800" tIns="50800" rIns="50800" bIns="50800" anchor="ctr" anchorCtr="0">
            <a:noAutofit/>
          </a:bodyPr>
          <a:lstStyle/>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Total gene expression profile of the brain in infection versus no-infection</a:t>
            </a:r>
            <a:endParaRPr/>
          </a:p>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A two-factor study with three biological replicates in each group with matched controls  </a:t>
            </a:r>
            <a:endParaRPr/>
          </a:p>
        </p:txBody>
      </p:sp>
      <p:sp>
        <p:nvSpPr>
          <p:cNvPr id="144" name="Google Shape;144;p22"/>
          <p:cNvSpPr/>
          <p:nvPr/>
        </p:nvSpPr>
        <p:spPr>
          <a:xfrm>
            <a:off x="17733503" y="10589505"/>
            <a:ext cx="4299482"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Profiling the total transcriptome with RNA-seq</a:t>
            </a:r>
            <a:endParaRPr/>
          </a:p>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Preprocessing and quality control</a:t>
            </a:r>
            <a:endParaRPr/>
          </a:p>
        </p:txBody>
      </p:sp>
      <p:grpSp>
        <p:nvGrpSpPr>
          <p:cNvPr id="145" name="Google Shape;145;p22"/>
          <p:cNvGrpSpPr/>
          <p:nvPr/>
        </p:nvGrpSpPr>
        <p:grpSpPr>
          <a:xfrm>
            <a:off x="1218082" y="8714467"/>
            <a:ext cx="5349888" cy="4525184"/>
            <a:chOff x="0" y="0"/>
            <a:chExt cx="5349887" cy="4525182"/>
          </a:xfrm>
        </p:grpSpPr>
        <p:pic>
          <p:nvPicPr>
            <p:cNvPr id="146" name="Google Shape;146;p22" descr="Image"/>
            <p:cNvPicPr preferRelativeResize="0"/>
            <p:nvPr/>
          </p:nvPicPr>
          <p:blipFill rotWithShape="1">
            <a:blip r:embed="rId3">
              <a:alphaModFix/>
            </a:blip>
            <a:srcRect/>
            <a:stretch/>
          </p:blipFill>
          <p:spPr>
            <a:xfrm>
              <a:off x="95760" y="0"/>
              <a:ext cx="2695697" cy="2724171"/>
            </a:xfrm>
            <a:prstGeom prst="rect">
              <a:avLst/>
            </a:prstGeom>
            <a:noFill/>
            <a:ln>
              <a:noFill/>
            </a:ln>
          </p:spPr>
        </p:pic>
        <p:pic>
          <p:nvPicPr>
            <p:cNvPr id="147" name="Google Shape;147;p22" descr="Image"/>
            <p:cNvPicPr preferRelativeResize="0"/>
            <p:nvPr/>
          </p:nvPicPr>
          <p:blipFill rotWithShape="1">
            <a:blip r:embed="rId4">
              <a:alphaModFix/>
            </a:blip>
            <a:srcRect/>
            <a:stretch/>
          </p:blipFill>
          <p:spPr>
            <a:xfrm>
              <a:off x="3109640" y="1351150"/>
              <a:ext cx="2240247" cy="2110636"/>
            </a:xfrm>
            <a:prstGeom prst="rect">
              <a:avLst/>
            </a:prstGeom>
            <a:noFill/>
            <a:ln>
              <a:noFill/>
            </a:ln>
          </p:spPr>
        </p:pic>
        <p:pic>
          <p:nvPicPr>
            <p:cNvPr id="148" name="Google Shape;148;p22" descr="Image"/>
            <p:cNvPicPr preferRelativeResize="0"/>
            <p:nvPr/>
          </p:nvPicPr>
          <p:blipFill rotWithShape="1">
            <a:blip r:embed="rId5">
              <a:alphaModFix/>
            </a:blip>
            <a:srcRect/>
            <a:stretch/>
          </p:blipFill>
          <p:spPr>
            <a:xfrm>
              <a:off x="0" y="3090081"/>
              <a:ext cx="2887217" cy="1435101"/>
            </a:xfrm>
            <a:prstGeom prst="rect">
              <a:avLst/>
            </a:prstGeom>
            <a:noFill/>
            <a:ln>
              <a:noFill/>
            </a:ln>
          </p:spPr>
        </p:pic>
      </p:grpSp>
      <p:grpSp>
        <p:nvGrpSpPr>
          <p:cNvPr id="149" name="Google Shape;149;p22"/>
          <p:cNvGrpSpPr/>
          <p:nvPr/>
        </p:nvGrpSpPr>
        <p:grpSpPr>
          <a:xfrm>
            <a:off x="1453485" y="1920299"/>
            <a:ext cx="6679522" cy="4095173"/>
            <a:chOff x="0" y="0"/>
            <a:chExt cx="6679519" cy="4095171"/>
          </a:xfrm>
        </p:grpSpPr>
        <p:sp>
          <p:nvSpPr>
            <p:cNvPr id="150" name="Google Shape;150;p22"/>
            <p:cNvSpPr/>
            <p:nvPr/>
          </p:nvSpPr>
          <p:spPr>
            <a:xfrm>
              <a:off x="0" y="2243106"/>
              <a:ext cx="4299481"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IFN-γ response increases as infection progresses</a:t>
              </a:r>
              <a:endParaRPr/>
            </a:p>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Calcium response pathways are downregulated </a:t>
              </a:r>
              <a:endParaRPr/>
            </a:p>
          </p:txBody>
        </p:sp>
        <p:pic>
          <p:nvPicPr>
            <p:cNvPr id="151" name="Google Shape;151;p22" descr="Image"/>
            <p:cNvPicPr preferRelativeResize="0"/>
            <p:nvPr/>
          </p:nvPicPr>
          <p:blipFill rotWithShape="1">
            <a:blip r:embed="rId6">
              <a:alphaModFix/>
            </a:blip>
            <a:srcRect/>
            <a:stretch/>
          </p:blipFill>
          <p:spPr>
            <a:xfrm>
              <a:off x="4506717" y="0"/>
              <a:ext cx="2172802" cy="2843208"/>
            </a:xfrm>
            <a:prstGeom prst="rect">
              <a:avLst/>
            </a:prstGeom>
            <a:noFill/>
            <a:ln>
              <a:noFill/>
            </a:ln>
            <a:effectLst>
              <a:outerShdw blurRad="254000" dist="127000" dir="5400000" rotWithShape="0">
                <a:srgbClr val="000000">
                  <a:alpha val="69803"/>
                </a:srgbClr>
              </a:outerShdw>
            </a:effectLst>
          </p:spPr>
        </p:pic>
      </p:grpSp>
      <p:sp>
        <p:nvSpPr>
          <p:cNvPr id="152" name="Google Shape;152;p22"/>
          <p:cNvSpPr txBox="1"/>
          <p:nvPr/>
        </p:nvSpPr>
        <p:spPr>
          <a:xfrm>
            <a:off x="10973131" y="13282452"/>
            <a:ext cx="13401219" cy="419101"/>
          </a:xfrm>
          <a:prstGeom prst="rect">
            <a:avLst/>
          </a:prstGeom>
          <a:noFill/>
          <a:ln>
            <a:noFill/>
          </a:ln>
        </p:spPr>
        <p:txBody>
          <a:bodyPr spcFirstLastPara="1" wrap="square" lIns="50800" tIns="50800" rIns="50800" bIns="50800" anchor="ctr" anchorCtr="0">
            <a:spAutoFit/>
          </a:bodyPr>
          <a:lstStyle/>
          <a:p>
            <a:pPr marL="0" marR="0" lvl="1" indent="45720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Hu  et al. Profiling of Mouse Brain During Acute and Chronic Infections by Toxoplasma gondii Oocysts. Front. Microbiol.  2020</a:t>
            </a:r>
            <a:endParaRPr/>
          </a:p>
        </p:txBody>
      </p:sp>
      <p:sp>
        <p:nvSpPr>
          <p:cNvPr id="153" name="Google Shape;153;p22"/>
          <p:cNvSpPr/>
          <p:nvPr/>
        </p:nvSpPr>
        <p:spPr>
          <a:xfrm>
            <a:off x="6799935" y="9572361"/>
            <a:ext cx="3764767" cy="3886352"/>
          </a:xfrm>
          <a:prstGeom prst="roundRect">
            <a:avLst>
              <a:gd name="adj" fmla="val 15000"/>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 name="Google Shape;154;p22"/>
          <p:cNvSpPr/>
          <p:nvPr/>
        </p:nvSpPr>
        <p:spPr>
          <a:xfrm>
            <a:off x="14639328" y="5589553"/>
            <a:ext cx="4405424" cy="2988937"/>
          </a:xfrm>
          <a:prstGeom prst="roundRect">
            <a:avLst>
              <a:gd name="adj" fmla="val 18894"/>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63" name="Google Shape;963;p72"/>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64" name="Google Shape;964;p72"/>
          <p:cNvSpPr txBox="1"/>
          <p:nvPr/>
        </p:nvSpPr>
        <p:spPr>
          <a:xfrm>
            <a:off x="1113775" y="76652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65" name="Google Shape;965;p72"/>
          <p:cNvPicPr preferRelativeResize="0"/>
          <p:nvPr/>
        </p:nvPicPr>
        <p:blipFill>
          <a:blip r:embed="rId3">
            <a:alphaModFix/>
          </a:blip>
          <a:stretch>
            <a:fillRect/>
          </a:stretch>
        </p:blipFill>
        <p:spPr>
          <a:xfrm>
            <a:off x="2049939" y="4093611"/>
            <a:ext cx="6536085" cy="1186550"/>
          </a:xfrm>
          <a:prstGeom prst="rect">
            <a:avLst/>
          </a:prstGeom>
          <a:noFill/>
          <a:ln>
            <a:noFill/>
          </a:ln>
        </p:spPr>
      </p:pic>
      <p:pic>
        <p:nvPicPr>
          <p:cNvPr id="966" name="Google Shape;966;p72"/>
          <p:cNvPicPr preferRelativeResize="0"/>
          <p:nvPr/>
        </p:nvPicPr>
        <p:blipFill>
          <a:blip r:embed="rId4">
            <a:alphaModFix/>
          </a:blip>
          <a:stretch>
            <a:fillRect/>
          </a:stretch>
        </p:blipFill>
        <p:spPr>
          <a:xfrm>
            <a:off x="4232100" y="5404275"/>
            <a:ext cx="2171763" cy="812050"/>
          </a:xfrm>
          <a:prstGeom prst="rect">
            <a:avLst/>
          </a:prstGeom>
          <a:noFill/>
          <a:ln>
            <a:noFill/>
          </a:ln>
        </p:spPr>
      </p:pic>
      <p:sp>
        <p:nvSpPr>
          <p:cNvPr id="967" name="Google Shape;967;p72"/>
          <p:cNvSpPr txBox="1"/>
          <p:nvPr/>
        </p:nvSpPr>
        <p:spPr>
          <a:xfrm>
            <a:off x="12454050" y="3459350"/>
            <a:ext cx="11295600" cy="961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500">
                <a:latin typeface="Helvetica Neue"/>
                <a:ea typeface="Helvetica Neue"/>
                <a:cs typeface="Helvetica Neue"/>
                <a:sym typeface="Helvetica Neue"/>
              </a:rPr>
              <a:t>Summary:</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Use </a:t>
            </a:r>
            <a:r>
              <a:rPr lang="en-US" sz="3500" b="1">
                <a:latin typeface="Helvetica Neue"/>
                <a:ea typeface="Helvetica Neue"/>
                <a:cs typeface="Helvetica Neue"/>
                <a:sym typeface="Helvetica Neue"/>
              </a:rPr>
              <a:t>negative binomial linear regression</a:t>
            </a:r>
            <a:r>
              <a:rPr lang="en-US" sz="3500">
                <a:latin typeface="Helvetica Neue"/>
                <a:ea typeface="Helvetica Neue"/>
                <a:cs typeface="Helvetica Neue"/>
                <a:sym typeface="Helvetica Neue"/>
              </a:rPr>
              <a:t> to model gene expression in RNA-seq</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Calculate </a:t>
            </a:r>
            <a:r>
              <a:rPr lang="en-US" sz="3500" b="1">
                <a:latin typeface="Helvetica Neue"/>
                <a:ea typeface="Helvetica Neue"/>
                <a:cs typeface="Helvetica Neue"/>
                <a:sym typeface="Helvetica Neue"/>
              </a:rPr>
              <a:t>size factors</a:t>
            </a:r>
            <a:r>
              <a:rPr lang="en-US" sz="3500">
                <a:latin typeface="Helvetica Neue"/>
                <a:ea typeface="Helvetica Neue"/>
                <a:cs typeface="Helvetica Neue"/>
                <a:sym typeface="Helvetica Neue"/>
              </a:rPr>
              <a:t> for each sample to account for differences in sequencing depth and transcript composition between samples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a:t>
            </a:r>
            <a:r>
              <a:rPr lang="en-US" sz="3500" b="1">
                <a:latin typeface="Helvetica Neue"/>
                <a:ea typeface="Helvetica Neue"/>
                <a:cs typeface="Helvetica Neue"/>
                <a:sym typeface="Helvetica Neue"/>
              </a:rPr>
              <a:t>dispersion </a:t>
            </a:r>
            <a:r>
              <a:rPr lang="en-US" sz="3500">
                <a:latin typeface="Helvetica Neue"/>
                <a:ea typeface="Helvetica Neue"/>
                <a:cs typeface="Helvetica Neue"/>
                <a:sym typeface="Helvetica Neue"/>
              </a:rPr>
              <a:t>for each gene by “borrowing” information across genes for more precise estimates when sample sizes are small (as is typical in RNA-seq experiments)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model </a:t>
            </a:r>
            <a:r>
              <a:rPr lang="en-US" sz="3500" b="1">
                <a:latin typeface="Helvetica Neue"/>
                <a:ea typeface="Helvetica Neue"/>
                <a:cs typeface="Helvetica Neue"/>
                <a:sym typeface="Helvetica Neue"/>
              </a:rPr>
              <a:t>coefficients</a:t>
            </a:r>
            <a:r>
              <a:rPr lang="en-US" sz="3500">
                <a:latin typeface="Helvetica Neue"/>
                <a:ea typeface="Helvetica Neue"/>
                <a:cs typeface="Helvetica Neue"/>
                <a:sym typeface="Helvetica Neue"/>
              </a:rPr>
              <a:t> which are used to define test hypothesis</a:t>
            </a:r>
            <a:r>
              <a:rPr lang="en-US" sz="3500" b="1">
                <a:latin typeface="Helvetica Neue"/>
                <a:ea typeface="Helvetica Neue"/>
                <a:cs typeface="Helvetica Neue"/>
                <a:sym typeface="Helvetica Neue"/>
              </a:rPr>
              <a:t> (𝞫</a:t>
            </a:r>
            <a:r>
              <a:rPr lang="en-US" sz="3500" b="1" baseline="-25000">
                <a:latin typeface="Helvetica Neue"/>
                <a:ea typeface="Helvetica Neue"/>
                <a:cs typeface="Helvetica Neue"/>
                <a:sym typeface="Helvetica Neue"/>
              </a:rPr>
              <a:t>i</a:t>
            </a:r>
            <a:r>
              <a:rPr lang="en-US" sz="3500" b="1">
                <a:latin typeface="Helvetica Neue"/>
                <a:ea typeface="Helvetica Neue"/>
                <a:cs typeface="Helvetica Neue"/>
                <a:sym typeface="Helvetica Neue"/>
              </a:rPr>
              <a:t> = 0)</a:t>
            </a:r>
            <a:endParaRPr sz="3500">
              <a:latin typeface="Helvetica Neue"/>
              <a:ea typeface="Helvetica Neue"/>
              <a:cs typeface="Helvetica Neue"/>
              <a:sym typeface="Helvetica Neue"/>
            </a:endParaRPr>
          </a:p>
        </p:txBody>
      </p:sp>
      <p:pic>
        <p:nvPicPr>
          <p:cNvPr id="968" name="Google Shape;968;p72"/>
          <p:cNvPicPr preferRelativeResize="0"/>
          <p:nvPr/>
        </p:nvPicPr>
        <p:blipFill>
          <a:blip r:embed="rId5">
            <a:alphaModFix/>
          </a:blip>
          <a:stretch>
            <a:fillRect/>
          </a:stretch>
        </p:blipFill>
        <p:spPr>
          <a:xfrm>
            <a:off x="586850" y="6416650"/>
            <a:ext cx="11517344" cy="1133400"/>
          </a:xfrm>
          <a:prstGeom prst="rect">
            <a:avLst/>
          </a:prstGeom>
          <a:noFill/>
          <a:ln>
            <a:noFill/>
          </a:ln>
        </p:spPr>
      </p:pic>
      <p:sp>
        <p:nvSpPr>
          <p:cNvPr id="969" name="Google Shape;969;p72"/>
          <p:cNvSpPr txBox="1"/>
          <p:nvPr/>
        </p:nvSpPr>
        <p:spPr>
          <a:xfrm>
            <a:off x="0" y="13145700"/>
            <a:ext cx="111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Description of DESeq2 model: </a:t>
            </a:r>
            <a:r>
              <a:rPr lang="en-US" sz="2400" u="sng">
                <a:solidFill>
                  <a:schemeClr val="hlink"/>
                </a:solidFill>
                <a:latin typeface="Helvetica Neue"/>
                <a:ea typeface="Helvetica Neue"/>
                <a:cs typeface="Helvetica Neue"/>
                <a:sym typeface="Helvetica Neue"/>
                <a:hlinkClick r:id="rId6"/>
              </a:rPr>
              <a:t>Love, Huber &amp; Anders (2014)</a:t>
            </a:r>
            <a:endParaRPr sz="2400">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pic>
        <p:nvPicPr>
          <p:cNvPr id="1040" name="Google Shape;1040;p82" descr="Image"/>
          <p:cNvPicPr preferRelativeResize="0"/>
          <p:nvPr/>
        </p:nvPicPr>
        <p:blipFill rotWithShape="1">
          <a:blip r:embed="rId3">
            <a:alphaModFix/>
          </a:blip>
          <a:srcRect/>
          <a:stretch/>
        </p:blipFill>
        <p:spPr>
          <a:xfrm>
            <a:off x="2628900" y="4064000"/>
            <a:ext cx="19126199" cy="5588000"/>
          </a:xfrm>
          <a:prstGeom prst="rect">
            <a:avLst/>
          </a:prstGeom>
          <a:noFill/>
          <a:ln>
            <a:noFill/>
          </a:ln>
        </p:spPr>
      </p:pic>
      <p:sp>
        <p:nvSpPr>
          <p:cNvPr id="1041" name="Google Shape;1041;p82"/>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42" name="Google Shape;1042;p82"/>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expected overall distribution </a:t>
            </a:r>
            <a:endParaRPr/>
          </a:p>
        </p:txBody>
      </p:sp>
      <p:sp>
        <p:nvSpPr>
          <p:cNvPr id="1043" name="Google Shape;1043;p82"/>
          <p:cNvSpPr txBox="1"/>
          <p:nvPr/>
        </p:nvSpPr>
        <p:spPr>
          <a:xfrm>
            <a:off x="2904867" y="9853105"/>
            <a:ext cx="18574267" cy="29210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most desirable shape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very low counts genes usually have large p-values </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do not expect positive tests after correction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Google Shape;1048;p83" descr="Image"/>
          <p:cNvPicPr preferRelativeResize="0"/>
          <p:nvPr/>
        </p:nvPicPr>
        <p:blipFill rotWithShape="1">
          <a:blip r:embed="rId3">
            <a:alphaModFix/>
          </a:blip>
          <a:srcRect/>
          <a:stretch/>
        </p:blipFill>
        <p:spPr>
          <a:xfrm>
            <a:off x="2381250" y="4083050"/>
            <a:ext cx="19621501" cy="5549900"/>
          </a:xfrm>
          <a:prstGeom prst="rect">
            <a:avLst/>
          </a:prstGeom>
          <a:noFill/>
          <a:ln>
            <a:noFill/>
          </a:ln>
        </p:spPr>
      </p:pic>
      <p:sp>
        <p:nvSpPr>
          <p:cNvPr id="1049" name="Google Shape;1049;p83"/>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50" name="Google Shape;1050;p83"/>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unexpected overall distribution </a:t>
            </a:r>
            <a:endParaRPr/>
          </a:p>
        </p:txBody>
      </p:sp>
      <p:sp>
        <p:nvSpPr>
          <p:cNvPr id="1051" name="Google Shape;1051;p83"/>
          <p:cNvSpPr txBox="1"/>
          <p:nvPr/>
        </p:nvSpPr>
        <p:spPr>
          <a:xfrm>
            <a:off x="2904867" y="9434005"/>
            <a:ext cx="18574267" cy="37592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indicates a batch effect (confounding hidden variables)</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test statistics may be inappropriate (due to strong correlation structure for instance)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discrete distribution of p-values : unexpected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8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29" name="Google Shape;1029;p80"/>
          <p:cNvSpPr txBox="1">
            <a:spLocks noGrp="1"/>
          </p:cNvSpPr>
          <p:nvPr>
            <p:ph type="body" idx="4294967295"/>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 gene with a significance cut-off of α = 0.05, means there is a 5% chance it is a false positive. </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test for 20,000 genes for differential expression at α = 0.05, we would expect to find 1,000 genes by chance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found 3000 genes to be differentially expressed total, roughly one third of our genes are false positives!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more genes we test, the more we inflate the false positive rate. This is the multiple testing problem.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81"/>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35" name="Google Shape;1035;p81"/>
          <p:cNvSpPr txBox="1">
            <a:spLocks noGrp="1"/>
          </p:cNvSpPr>
          <p:nvPr>
            <p:ph type="body" idx="4294967295"/>
          </p:nvPr>
        </p:nvSpPr>
        <p:spPr>
          <a:xfrm>
            <a:off x="1206500" y="5138079"/>
            <a:ext cx="21971000" cy="5495567"/>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dirty="0">
                <a:latin typeface="Avenir"/>
                <a:ea typeface="Avenir"/>
                <a:cs typeface="Avenir"/>
                <a:sym typeface="Avenir"/>
              </a:rPr>
              <a:t>Bonferroni: The adjusted p-value is calculated by: α </a:t>
            </a:r>
            <a:r>
              <a:rPr lang="en-US" baseline="30000" dirty="0">
                <a:latin typeface="Avenir"/>
                <a:ea typeface="Avenir"/>
                <a:cs typeface="Avenir"/>
                <a:sym typeface="Avenir"/>
              </a:rPr>
              <a:t>k</a:t>
            </a:r>
            <a:r>
              <a:rPr lang="en-US" dirty="0">
                <a:latin typeface="Avenir"/>
                <a:ea typeface="Avenir"/>
                <a:cs typeface="Avenir"/>
                <a:sym typeface="Avenir"/>
              </a:rPr>
              <a:t> (k = total number of tests). This is a very conservative approach</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FDR/</a:t>
            </a:r>
            <a:r>
              <a:rPr lang="en-US" dirty="0" err="1">
                <a:latin typeface="Avenir"/>
                <a:ea typeface="Avenir"/>
                <a:cs typeface="Avenir"/>
                <a:sym typeface="Avenir"/>
              </a:rPr>
              <a:t>Benjamini</a:t>
            </a:r>
            <a:r>
              <a:rPr lang="en-US" dirty="0">
                <a:latin typeface="Avenir"/>
                <a:ea typeface="Avenir"/>
                <a:cs typeface="Avenir"/>
                <a:sym typeface="Avenir"/>
              </a:rPr>
              <a:t>-Hochberg: </a:t>
            </a:r>
            <a:r>
              <a:rPr lang="en-US" dirty="0" err="1">
                <a:latin typeface="Avenir"/>
                <a:ea typeface="Avenir"/>
                <a:cs typeface="Avenir"/>
                <a:sym typeface="Avenir"/>
              </a:rPr>
              <a:t>Benjamini</a:t>
            </a:r>
            <a:r>
              <a:rPr lang="en-US" dirty="0">
                <a:latin typeface="Avenir"/>
                <a:ea typeface="Avenir"/>
                <a:cs typeface="Avenir"/>
                <a:sym typeface="Avenir"/>
              </a:rPr>
              <a:t> and Hochberg (1995) defined the concept of FDR and created an algorithm to control the expected FDR below a specified level given a list of independent p-values.</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84"/>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Conclusions</a:t>
            </a:r>
            <a:endParaRPr/>
          </a:p>
        </p:txBody>
      </p:sp>
      <p:sp>
        <p:nvSpPr>
          <p:cNvPr id="1057" name="Google Shape;1057;p84"/>
          <p:cNvSpPr txBox="1">
            <a:spLocks noGrp="1"/>
          </p:cNvSpPr>
          <p:nvPr>
            <p:ph type="body" idx="4294967295"/>
          </p:nvPr>
        </p:nvSpPr>
        <p:spPr>
          <a:xfrm>
            <a:off x="1206500" y="5138079"/>
            <a:ext cx="21971000" cy="5495567"/>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Assumptions assumptions assumptions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0" name="Google Shape;160;p23"/>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General Statistical Concepts </a:t>
            </a:r>
            <a:endParaRPr>
              <a:latin typeface="Avenir"/>
              <a:ea typeface="Avenir"/>
              <a:cs typeface="Avenir"/>
              <a:sym typeface="Aveni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specific to bulk RNA-seq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6" name="Google Shape;166;p24"/>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Consequences of Poor Experimental Design</a:t>
            </a:r>
            <a:endParaRPr/>
          </a:p>
        </p:txBody>
      </p:sp>
      <p:sp>
        <p:nvSpPr>
          <p:cNvPr id="179" name="Google Shape;179;p26"/>
          <p:cNvSpPr txBox="1">
            <a:spLocks noGrp="1"/>
          </p:cNvSpPr>
          <p:nvPr>
            <p:ph type="body" idx="4294967295"/>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0" lvl="0" indent="0" algn="l" rtl="0">
              <a:lnSpc>
                <a:spcPct val="90000"/>
              </a:lnSpc>
              <a:spcBef>
                <a:spcPts val="0"/>
              </a:spcBef>
              <a:spcAft>
                <a:spcPts val="0"/>
              </a:spcAft>
              <a:buNone/>
            </a:pPr>
            <a:r>
              <a:rPr lang="en-US" b="1">
                <a:latin typeface="Avenir"/>
                <a:ea typeface="Avenir"/>
                <a:cs typeface="Avenir"/>
                <a:sym typeface="Avenir"/>
              </a:rPr>
              <a:t>Inability to answer the questions we would like to answer</a:t>
            </a:r>
            <a:endParaRPr b="1">
              <a:latin typeface="Avenir"/>
              <a:ea typeface="Avenir"/>
              <a:cs typeface="Avenir"/>
              <a:sym typeface="Avenir"/>
            </a:endParaRPr>
          </a:p>
          <a:p>
            <a:pPr marL="0" lvl="0" indent="0" algn="l" rtl="0">
              <a:lnSpc>
                <a:spcPct val="90000"/>
              </a:lnSpc>
              <a:spcBef>
                <a:spcPts val="0"/>
              </a:spcBef>
              <a:spcAft>
                <a:spcPts val="0"/>
              </a:spcAft>
              <a:buNone/>
            </a:pPr>
            <a:endParaRPr>
              <a:solidFill>
                <a:srgbClr val="0076B9"/>
              </a:solidFill>
              <a:latin typeface="Avenir"/>
              <a:ea typeface="Avenir"/>
              <a:cs typeface="Avenir"/>
              <a:sym typeface="Avenir"/>
            </a:endParaRPr>
          </a:p>
          <a:p>
            <a:pPr marL="1066800" lvl="0" indent="-609600" algn="l" rtl="0">
              <a:lnSpc>
                <a:spcPct val="90000"/>
              </a:lnSpc>
              <a:spcBef>
                <a:spcPts val="0"/>
              </a:spcBef>
              <a:spcAft>
                <a:spcPts val="0"/>
              </a:spcAft>
              <a:buClr>
                <a:srgbClr val="0076B9"/>
              </a:buClr>
              <a:buSzPts val="5904"/>
              <a:buFont typeface="Avenir"/>
              <a:buChar char="•"/>
            </a:pPr>
            <a:r>
              <a:rPr lang="en-US">
                <a:solidFill>
                  <a:srgbClr val="0076B9"/>
                </a:solidFill>
                <a:latin typeface="Avenir"/>
                <a:ea typeface="Avenir"/>
                <a:cs typeface="Avenir"/>
                <a:sym typeface="Avenir"/>
              </a:rPr>
              <a:t>Cost</a:t>
            </a:r>
            <a:r>
              <a:rPr lang="en-US">
                <a:latin typeface="Avenir"/>
                <a:ea typeface="Avenir"/>
                <a:cs typeface="Avenir"/>
                <a:sym typeface="Avenir"/>
              </a:rPr>
              <a:t> of experimentation. </a:t>
            </a:r>
            <a:endParaRPr/>
          </a:p>
          <a:p>
            <a:pPr marL="1066800" lvl="0" indent="-609600" algn="l" rtl="0">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Limited &amp; Precious</a:t>
            </a:r>
            <a:r>
              <a:rPr lang="en-US">
                <a:latin typeface="Avenir"/>
                <a:ea typeface="Avenir"/>
                <a:cs typeface="Avenir"/>
                <a:sym typeface="Avenir"/>
              </a:rPr>
              <a:t> material, esp. clinical samples.</a:t>
            </a:r>
            <a:endParaRPr/>
          </a:p>
          <a:p>
            <a:pPr marL="1066800" lvl="0" indent="-609600" algn="l" rtl="0">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Immortalization</a:t>
            </a:r>
            <a:r>
              <a:rPr lang="en-US">
                <a:latin typeface="Avenir"/>
                <a:ea typeface="Avenir"/>
                <a:cs typeface="Avenir"/>
                <a:sym typeface="Avenir"/>
              </a:rPr>
              <a:t> of data sets in public databases and methods in the literature. Our bad science begets more bad science.</a:t>
            </a:r>
            <a:endParaRPr/>
          </a:p>
          <a:p>
            <a:pPr marL="1066800" lvl="0" indent="-609600" algn="l" rtl="0">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Ethical concerns</a:t>
            </a:r>
            <a:r>
              <a:rPr lang="en-US">
                <a:latin typeface="Avenir"/>
                <a:ea typeface="Avenir"/>
                <a:cs typeface="Avenir"/>
                <a:sym typeface="Avenir"/>
              </a:rPr>
              <a:t> of experimentation: animals and clinical samples.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Well-Designed Experiment</a:t>
            </a:r>
            <a:endParaRPr/>
          </a:p>
        </p:txBody>
      </p:sp>
      <p:sp>
        <p:nvSpPr>
          <p:cNvPr id="185" name="Google Shape;185;p27"/>
          <p:cNvSpPr txBox="1">
            <a:spLocks noGrp="1"/>
          </p:cNvSpPr>
          <p:nvPr>
            <p:ph type="body" idx="4294967295"/>
          </p:nvPr>
        </p:nvSpPr>
        <p:spPr>
          <a:xfrm>
            <a:off x="7879350" y="3126151"/>
            <a:ext cx="8625301" cy="9993563"/>
          </a:xfrm>
          <a:prstGeom prst="rect">
            <a:avLst/>
          </a:prstGeom>
          <a:noFill/>
          <a:ln>
            <a:noFill/>
          </a:ln>
        </p:spPr>
        <p:txBody>
          <a:bodyPr spcFirstLastPara="1" wrap="square" lIns="50800" tIns="50800" rIns="50800" bIns="50800" anchor="t" anchorCtr="0">
            <a:normAutofit/>
          </a:bodyPr>
          <a:lstStyle/>
          <a:p>
            <a:pPr marL="0" lvl="3" indent="1124711" algn="l" rtl="0">
              <a:lnSpc>
                <a:spcPct val="90000"/>
              </a:lnSpc>
              <a:spcBef>
                <a:spcPts val="0"/>
              </a:spcBef>
              <a:spcAft>
                <a:spcPts val="0"/>
              </a:spcAft>
              <a:buClr>
                <a:srgbClr val="0076B9"/>
              </a:buClr>
              <a:buSzPts val="6560"/>
              <a:buFont typeface="Avenir"/>
              <a:buNone/>
            </a:pPr>
            <a:r>
              <a:rPr lang="en-US" sz="6560">
                <a:solidFill>
                  <a:srgbClr val="0076B9"/>
                </a:solidFill>
                <a:latin typeface="Avenir"/>
                <a:ea typeface="Avenir"/>
                <a:cs typeface="Avenir"/>
                <a:sym typeface="Avenir"/>
              </a:rPr>
              <a:t>Should have</a:t>
            </a:r>
            <a:endParaRPr/>
          </a:p>
          <a:p>
            <a:pPr marL="499872" lvl="0" indent="-499872" algn="l" rtl="0">
              <a:lnSpc>
                <a:spcPct val="50000"/>
              </a:lnSpc>
              <a:spcBef>
                <a:spcPts val="2400"/>
              </a:spcBef>
              <a:spcAft>
                <a:spcPts val="0"/>
              </a:spcAft>
              <a:buClr>
                <a:srgbClr val="000000"/>
              </a:buClr>
              <a:buSzPts val="5446"/>
              <a:buFont typeface="Avenir"/>
              <a:buChar char="•"/>
            </a:pPr>
            <a:r>
              <a:rPr lang="en-US" sz="4428">
                <a:latin typeface="Avenir"/>
                <a:ea typeface="Avenir"/>
                <a:cs typeface="Avenir"/>
                <a:sym typeface="Avenir"/>
              </a:rPr>
              <a:t>Clear objectives</a:t>
            </a:r>
            <a:endParaRPr/>
          </a:p>
          <a:p>
            <a:pPr marL="499872" lvl="0" indent="-499872" algn="l" rtl="0">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Focus and simplicity</a:t>
            </a:r>
            <a:endParaRPr/>
          </a:p>
          <a:p>
            <a:pPr marL="499872" lvl="0" indent="-499872" algn="l" rtl="0">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Sufficient power</a:t>
            </a:r>
            <a:endParaRPr/>
          </a:p>
          <a:p>
            <a:pPr marL="499872" lvl="0" indent="-499872" algn="l" rtl="0">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Randomised comparisons</a:t>
            </a:r>
            <a:endParaRPr/>
          </a:p>
          <a:p>
            <a:pPr marL="0" lvl="5" indent="1874520" algn="l" rtl="0">
              <a:lnSpc>
                <a:spcPct val="90000"/>
              </a:lnSpc>
              <a:spcBef>
                <a:spcPts val="7300"/>
              </a:spcBef>
              <a:spcAft>
                <a:spcPts val="0"/>
              </a:spcAft>
              <a:buClr>
                <a:srgbClr val="0076B9"/>
              </a:buClr>
              <a:buSzPts val="6560"/>
              <a:buFont typeface="Avenir"/>
              <a:buNone/>
            </a:pPr>
            <a:r>
              <a:rPr lang="en-US" sz="6560">
                <a:solidFill>
                  <a:srgbClr val="0076B9"/>
                </a:solidFill>
                <a:latin typeface="Avenir"/>
                <a:ea typeface="Avenir"/>
                <a:cs typeface="Avenir"/>
                <a:sym typeface="Avenir"/>
              </a:rPr>
              <a:t>And be</a:t>
            </a:r>
            <a:endParaRPr/>
          </a:p>
          <a:p>
            <a:pPr marL="499872" lvl="0" indent="-499872" algn="l" rtl="0">
              <a:lnSpc>
                <a:spcPct val="50000"/>
              </a:lnSpc>
              <a:spcBef>
                <a:spcPts val="2400"/>
              </a:spcBef>
              <a:spcAft>
                <a:spcPts val="0"/>
              </a:spcAft>
              <a:buClr>
                <a:srgbClr val="000000"/>
              </a:buClr>
              <a:buSzPts val="5446"/>
              <a:buFont typeface="Avenir"/>
              <a:buChar char="•"/>
            </a:pPr>
            <a:r>
              <a:rPr lang="en-US" sz="4428">
                <a:latin typeface="Avenir"/>
                <a:ea typeface="Avenir"/>
                <a:cs typeface="Avenir"/>
                <a:sym typeface="Avenir"/>
              </a:rPr>
              <a:t>Precise</a:t>
            </a:r>
            <a:endParaRPr/>
          </a:p>
          <a:p>
            <a:pPr marL="499872" lvl="0" indent="-499872" algn="l" rtl="0">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Unbiased</a:t>
            </a:r>
            <a:endParaRPr/>
          </a:p>
          <a:p>
            <a:pPr marL="499872" lvl="0" indent="-499872" algn="l" rtl="0">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Amenable to statistical analysis</a:t>
            </a:r>
            <a:endParaRPr/>
          </a:p>
          <a:p>
            <a:pPr marL="499872" lvl="0" indent="-499872" algn="l" rtl="0">
              <a:lnSpc>
                <a:spcPct val="50000"/>
              </a:lnSpc>
              <a:spcBef>
                <a:spcPts val="3600"/>
              </a:spcBef>
              <a:spcAft>
                <a:spcPts val="0"/>
              </a:spcAft>
              <a:buClr>
                <a:srgbClr val="000000"/>
              </a:buClr>
              <a:buSzPts val="5446"/>
              <a:buFont typeface="Avenir"/>
              <a:buChar char="•"/>
            </a:pPr>
            <a:r>
              <a:rPr lang="en-US" sz="4428">
                <a:latin typeface="Avenir"/>
                <a:ea typeface="Avenir"/>
                <a:cs typeface="Avenir"/>
                <a:sym typeface="Avenir"/>
              </a:rPr>
              <a:t>Reproducible</a:t>
            </a:r>
            <a:endParaRPr/>
          </a:p>
        </p:txBody>
      </p:sp>
    </p:spTree>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5410</Words>
  <Application>Microsoft Macintosh PowerPoint</Application>
  <PresentationFormat>Custom</PresentationFormat>
  <Paragraphs>531</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Helvetica Neue</vt:lpstr>
      <vt:lpstr>Arial</vt:lpstr>
      <vt:lpstr>Courier</vt:lpstr>
      <vt:lpstr>Times</vt:lpstr>
      <vt:lpstr>Avenir</vt:lpstr>
      <vt:lpstr>21_BasicWhite</vt:lpstr>
      <vt:lpstr>Statistics of RNA-seq analysis</vt:lpstr>
      <vt:lpstr>PowerPoint Presentation</vt:lpstr>
      <vt:lpstr>Data literacy</vt:lpstr>
      <vt:lpstr>Statistics as an investigative process of problem-solving and decision-making</vt:lpstr>
      <vt:lpstr>Statistics as an investigative process of problem-solving and decision-making</vt:lpstr>
      <vt:lpstr>Outline</vt:lpstr>
      <vt:lpstr>Outline</vt:lpstr>
      <vt:lpstr>Consequences of Poor Experimental Design</vt:lpstr>
      <vt:lpstr>A Well-Designed Experiment</vt:lpstr>
      <vt:lpstr>Experimental Factors</vt:lpstr>
      <vt:lpstr>Sources of Variation</vt:lpstr>
      <vt:lpstr>Types of Replication</vt:lpstr>
      <vt:lpstr>Confounding Factors</vt:lpstr>
      <vt:lpstr>Confounding Factors</vt:lpstr>
      <vt:lpstr>Solutions</vt:lpstr>
      <vt:lpstr>Randomised Block Design</vt:lpstr>
      <vt:lpstr>Randomised Block Design</vt:lpstr>
      <vt:lpstr>Randomised Block Design</vt:lpstr>
      <vt:lpstr>Experimental Controls</vt:lpstr>
      <vt:lpstr>Examples of Experimental Controls</vt:lpstr>
      <vt:lpstr>Outline</vt:lpstr>
      <vt:lpstr>Basics on inferential statistics and hypothesis testing</vt:lpstr>
      <vt:lpstr>Basics on inferential statistics and hypothesis testing</vt:lpstr>
      <vt:lpstr>Basics on inferential statistics and hypothesis testing</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Key Concepts - Hypothesis Testing</vt:lpstr>
      <vt:lpstr>Type I and Type II Errors</vt:lpstr>
      <vt:lpstr>Type I and Type II Errors</vt:lpstr>
      <vt:lpstr>Type I and Type II Errors</vt:lpstr>
      <vt:lpstr>Type I and Type II Errors</vt:lpstr>
      <vt:lpstr>Power Analysis</vt:lpstr>
      <vt:lpstr>Power Analysis in Differential Expression Analysis</vt:lpstr>
      <vt:lpstr>Outline</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P-value Histograms</vt:lpstr>
      <vt:lpstr>P-value Histograms</vt:lpstr>
      <vt:lpstr>Multiplicity Correction</vt:lpstr>
      <vt:lpstr>Multiplicity Correction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of RNA-seq analysis</dc:title>
  <cp:lastModifiedBy>Abigail Edwards</cp:lastModifiedBy>
  <cp:revision>3</cp:revision>
  <dcterms:modified xsi:type="dcterms:W3CDTF">2022-11-25T01:11:43Z</dcterms:modified>
</cp:coreProperties>
</file>